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84" r:id="rId1"/>
  </p:sldMasterIdLst>
  <p:notesMasterIdLst>
    <p:notesMasterId r:id="rId26"/>
  </p:notesMasterIdLst>
  <p:handoutMasterIdLst>
    <p:handoutMasterId r:id="rId27"/>
  </p:handoutMasterIdLst>
  <p:sldIdLst>
    <p:sldId id="726" r:id="rId2"/>
    <p:sldId id="759" r:id="rId3"/>
    <p:sldId id="729" r:id="rId4"/>
    <p:sldId id="753" r:id="rId5"/>
    <p:sldId id="743" r:id="rId6"/>
    <p:sldId id="746" r:id="rId7"/>
    <p:sldId id="732" r:id="rId8"/>
    <p:sldId id="733" r:id="rId9"/>
    <p:sldId id="731" r:id="rId10"/>
    <p:sldId id="735" r:id="rId11"/>
    <p:sldId id="760" r:id="rId12"/>
    <p:sldId id="761" r:id="rId13"/>
    <p:sldId id="764" r:id="rId14"/>
    <p:sldId id="755" r:id="rId15"/>
    <p:sldId id="765" r:id="rId16"/>
    <p:sldId id="736" r:id="rId17"/>
    <p:sldId id="754" r:id="rId18"/>
    <p:sldId id="737" r:id="rId19"/>
    <p:sldId id="767" r:id="rId20"/>
    <p:sldId id="762" r:id="rId21"/>
    <p:sldId id="756" r:id="rId22"/>
    <p:sldId id="757" r:id="rId23"/>
    <p:sldId id="766" r:id="rId24"/>
    <p:sldId id="728" r:id="rId25"/>
  </p:sldIdLst>
  <p:sldSz cx="12192000" cy="6858000"/>
  <p:notesSz cx="6858000" cy="9144000"/>
  <p:defaultTextStyle>
    <a:defPPr>
      <a:defRPr lang="en-US"/>
    </a:defPPr>
    <a:lvl1pPr marL="0" algn="l" defTabSz="457146" rtl="0" eaLnBrk="1" latinLnBrk="0" hangingPunct="1">
      <a:defRPr sz="1800" kern="1200">
        <a:solidFill>
          <a:schemeClr val="tx1"/>
        </a:solidFill>
        <a:latin typeface="+mn-lt"/>
        <a:ea typeface="+mn-ea"/>
        <a:cs typeface="+mn-cs"/>
      </a:defRPr>
    </a:lvl1pPr>
    <a:lvl2pPr marL="457146" algn="l" defTabSz="457146" rtl="0" eaLnBrk="1" latinLnBrk="0" hangingPunct="1">
      <a:defRPr sz="1800" kern="1200">
        <a:solidFill>
          <a:schemeClr val="tx1"/>
        </a:solidFill>
        <a:latin typeface="+mn-lt"/>
        <a:ea typeface="+mn-ea"/>
        <a:cs typeface="+mn-cs"/>
      </a:defRPr>
    </a:lvl2pPr>
    <a:lvl3pPr marL="914293" algn="l" defTabSz="457146" rtl="0" eaLnBrk="1" latinLnBrk="0" hangingPunct="1">
      <a:defRPr sz="1800" kern="1200">
        <a:solidFill>
          <a:schemeClr val="tx1"/>
        </a:solidFill>
        <a:latin typeface="+mn-lt"/>
        <a:ea typeface="+mn-ea"/>
        <a:cs typeface="+mn-cs"/>
      </a:defRPr>
    </a:lvl3pPr>
    <a:lvl4pPr marL="1371440" algn="l" defTabSz="457146" rtl="0" eaLnBrk="1" latinLnBrk="0" hangingPunct="1">
      <a:defRPr sz="1800" kern="1200">
        <a:solidFill>
          <a:schemeClr val="tx1"/>
        </a:solidFill>
        <a:latin typeface="+mn-lt"/>
        <a:ea typeface="+mn-ea"/>
        <a:cs typeface="+mn-cs"/>
      </a:defRPr>
    </a:lvl4pPr>
    <a:lvl5pPr marL="1828586" algn="l" defTabSz="457146" rtl="0" eaLnBrk="1" latinLnBrk="0" hangingPunct="1">
      <a:defRPr sz="1800" kern="1200">
        <a:solidFill>
          <a:schemeClr val="tx1"/>
        </a:solidFill>
        <a:latin typeface="+mn-lt"/>
        <a:ea typeface="+mn-ea"/>
        <a:cs typeface="+mn-cs"/>
      </a:defRPr>
    </a:lvl5pPr>
    <a:lvl6pPr marL="2285733" algn="l" defTabSz="457146" rtl="0" eaLnBrk="1" latinLnBrk="0" hangingPunct="1">
      <a:defRPr sz="1800" kern="1200">
        <a:solidFill>
          <a:schemeClr val="tx1"/>
        </a:solidFill>
        <a:latin typeface="+mn-lt"/>
        <a:ea typeface="+mn-ea"/>
        <a:cs typeface="+mn-cs"/>
      </a:defRPr>
    </a:lvl6pPr>
    <a:lvl7pPr marL="2742879" algn="l" defTabSz="457146" rtl="0" eaLnBrk="1" latinLnBrk="0" hangingPunct="1">
      <a:defRPr sz="1800" kern="1200">
        <a:solidFill>
          <a:schemeClr val="tx1"/>
        </a:solidFill>
        <a:latin typeface="+mn-lt"/>
        <a:ea typeface="+mn-ea"/>
        <a:cs typeface="+mn-cs"/>
      </a:defRPr>
    </a:lvl7pPr>
    <a:lvl8pPr marL="3200026" algn="l" defTabSz="457146" rtl="0" eaLnBrk="1" latinLnBrk="0" hangingPunct="1">
      <a:defRPr sz="1800" kern="1200">
        <a:solidFill>
          <a:schemeClr val="tx1"/>
        </a:solidFill>
        <a:latin typeface="+mn-lt"/>
        <a:ea typeface="+mn-ea"/>
        <a:cs typeface="+mn-cs"/>
      </a:defRPr>
    </a:lvl8pPr>
    <a:lvl9pPr marL="3657172" algn="l" defTabSz="45714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rent Pomeroy"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5F4E4B"/>
    <a:srgbClr val="68A6F7"/>
    <a:srgbClr val="F7CBB2"/>
    <a:srgbClr val="512847"/>
    <a:srgbClr val="5B2684"/>
    <a:srgbClr val="1C497B"/>
    <a:srgbClr val="60288B"/>
    <a:srgbClr val="26A600"/>
    <a:srgbClr val="173C6D"/>
    <a:srgbClr val="1C1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4728A8-6787-7A4C-BE4E-4CCACCED02B2}" v="6" dt="2025-04-18T18:17:28.427"/>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013" autoAdjust="0"/>
    <p:restoredTop sz="88435" autoAdjust="0"/>
  </p:normalViewPr>
  <p:slideViewPr>
    <p:cSldViewPr snapToGrid="0" snapToObjects="1">
      <p:cViewPr varScale="1">
        <p:scale>
          <a:sx n="112" d="100"/>
          <a:sy n="112" d="100"/>
        </p:scale>
        <p:origin x="584" y="200"/>
      </p:cViewPr>
      <p:guideLst>
        <p:guide orient="horz" pos="2160"/>
        <p:guide pos="3840"/>
      </p:guideLst>
    </p:cSldViewPr>
  </p:slideViewPr>
  <p:outlineViewPr>
    <p:cViewPr>
      <p:scale>
        <a:sx n="33" d="100"/>
        <a:sy n="33" d="100"/>
      </p:scale>
      <p:origin x="0" y="-8440"/>
    </p:cViewPr>
  </p:outlineViewPr>
  <p:notesTextViewPr>
    <p:cViewPr>
      <p:scale>
        <a:sx n="100" d="100"/>
        <a:sy n="100" d="100"/>
      </p:scale>
      <p:origin x="0" y="0"/>
    </p:cViewPr>
  </p:notesTextViewPr>
  <p:sorterViewPr>
    <p:cViewPr>
      <p:scale>
        <a:sx n="37" d="100"/>
        <a:sy n="37"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omeroy, Brent W (LARC-D301)" userId="fa4624eb-de0f-4dc7-b9c0-be1e14a89771" providerId="ADAL" clId="{E54728A8-6787-7A4C-BE4E-4CCACCED02B2}"/>
    <pc:docChg chg="undo custSel modSld">
      <pc:chgData name="Pomeroy, Brent W (LARC-D301)" userId="fa4624eb-de0f-4dc7-b9c0-be1e14a89771" providerId="ADAL" clId="{E54728A8-6787-7A4C-BE4E-4CCACCED02B2}" dt="2025-04-18T18:18:32.091" v="299" actId="20577"/>
      <pc:docMkLst>
        <pc:docMk/>
      </pc:docMkLst>
      <pc:sldChg chg="addSp delSp modSp mod">
        <pc:chgData name="Pomeroy, Brent W (LARC-D301)" userId="fa4624eb-de0f-4dc7-b9c0-be1e14a89771" providerId="ADAL" clId="{E54728A8-6787-7A4C-BE4E-4CCACCED02B2}" dt="2025-04-18T16:35:44.515" v="181" actId="1076"/>
        <pc:sldMkLst>
          <pc:docMk/>
          <pc:sldMk cId="2725405433" sldId="729"/>
        </pc:sldMkLst>
        <pc:picChg chg="del">
          <ac:chgData name="Pomeroy, Brent W (LARC-D301)" userId="fa4624eb-de0f-4dc7-b9c0-be1e14a89771" providerId="ADAL" clId="{E54728A8-6787-7A4C-BE4E-4CCACCED02B2}" dt="2025-04-18T16:35:35.779" v="178" actId="478"/>
          <ac:picMkLst>
            <pc:docMk/>
            <pc:sldMk cId="2725405433" sldId="729"/>
            <ac:picMk id="5" creationId="{5D712CF8-5D01-A387-67E3-86316AA1707C}"/>
          </ac:picMkLst>
        </pc:picChg>
        <pc:picChg chg="add mod">
          <ac:chgData name="Pomeroy, Brent W (LARC-D301)" userId="fa4624eb-de0f-4dc7-b9c0-be1e14a89771" providerId="ADAL" clId="{E54728A8-6787-7A4C-BE4E-4CCACCED02B2}" dt="2025-04-18T16:35:44.515" v="181" actId="1076"/>
          <ac:picMkLst>
            <pc:docMk/>
            <pc:sldMk cId="2725405433" sldId="729"/>
            <ac:picMk id="6" creationId="{0D836876-4816-4EE3-4517-C36B2516AA6B}"/>
          </ac:picMkLst>
        </pc:picChg>
      </pc:sldChg>
      <pc:sldChg chg="addSp delSp modSp mod">
        <pc:chgData name="Pomeroy, Brent W (LARC-D301)" userId="fa4624eb-de0f-4dc7-b9c0-be1e14a89771" providerId="ADAL" clId="{E54728A8-6787-7A4C-BE4E-4CCACCED02B2}" dt="2025-04-18T18:18:32.091" v="299" actId="20577"/>
        <pc:sldMkLst>
          <pc:docMk/>
          <pc:sldMk cId="1747249091" sldId="743"/>
        </pc:sldMkLst>
        <pc:spChg chg="mod">
          <ac:chgData name="Pomeroy, Brent W (LARC-D301)" userId="fa4624eb-de0f-4dc7-b9c0-be1e14a89771" providerId="ADAL" clId="{E54728A8-6787-7A4C-BE4E-4CCACCED02B2}" dt="2025-04-18T18:18:32.091" v="299" actId="20577"/>
          <ac:spMkLst>
            <pc:docMk/>
            <pc:sldMk cId="1747249091" sldId="743"/>
            <ac:spMk id="3" creationId="{3B4FD352-B7AF-233D-0051-6F96E44473A8}"/>
          </ac:spMkLst>
        </pc:spChg>
        <pc:picChg chg="add mod">
          <ac:chgData name="Pomeroy, Brent W (LARC-D301)" userId="fa4624eb-de0f-4dc7-b9c0-be1e14a89771" providerId="ADAL" clId="{E54728A8-6787-7A4C-BE4E-4CCACCED02B2}" dt="2025-04-18T18:18:20.652" v="264" actId="1076"/>
          <ac:picMkLst>
            <pc:docMk/>
            <pc:sldMk cId="1747249091" sldId="743"/>
            <ac:picMk id="5" creationId="{D8CBE863-DBF0-5DEF-41AC-0F77FFAF472D}"/>
          </ac:picMkLst>
        </pc:picChg>
        <pc:picChg chg="add del mod">
          <ac:chgData name="Pomeroy, Brent W (LARC-D301)" userId="fa4624eb-de0f-4dc7-b9c0-be1e14a89771" providerId="ADAL" clId="{E54728A8-6787-7A4C-BE4E-4CCACCED02B2}" dt="2025-04-18T16:34:53.893" v="168" actId="478"/>
          <ac:picMkLst>
            <pc:docMk/>
            <pc:sldMk cId="1747249091" sldId="743"/>
            <ac:picMk id="5" creationId="{DD1CDF07-423A-1781-95BC-DC44729025A3}"/>
          </ac:picMkLst>
        </pc:picChg>
        <pc:picChg chg="add del mod">
          <ac:chgData name="Pomeroy, Brent W (LARC-D301)" userId="fa4624eb-de0f-4dc7-b9c0-be1e14a89771" providerId="ADAL" clId="{E54728A8-6787-7A4C-BE4E-4CCACCED02B2}" dt="2025-04-18T18:17:53.012" v="229" actId="478"/>
          <ac:picMkLst>
            <pc:docMk/>
            <pc:sldMk cId="1747249091" sldId="743"/>
            <ac:picMk id="6" creationId="{EE60D43E-F209-3C55-4297-F5C3463EE810}"/>
          </ac:picMkLst>
        </pc:picChg>
        <pc:picChg chg="add del mod">
          <ac:chgData name="Pomeroy, Brent W (LARC-D301)" userId="fa4624eb-de0f-4dc7-b9c0-be1e14a89771" providerId="ADAL" clId="{E54728A8-6787-7A4C-BE4E-4CCACCED02B2}" dt="2025-04-18T16:35:24.409" v="172" actId="478"/>
          <ac:picMkLst>
            <pc:docMk/>
            <pc:sldMk cId="1747249091" sldId="743"/>
            <ac:picMk id="7" creationId="{1ACE84DD-D3CA-BA5B-5BD5-09A657F8AE9D}"/>
          </ac:picMkLst>
        </pc:picChg>
        <pc:picChg chg="add del mod">
          <ac:chgData name="Pomeroy, Brent W (LARC-D301)" userId="fa4624eb-de0f-4dc7-b9c0-be1e14a89771" providerId="ADAL" clId="{E54728A8-6787-7A4C-BE4E-4CCACCED02B2}" dt="2025-04-18T16:35:33.886" v="177" actId="21"/>
          <ac:picMkLst>
            <pc:docMk/>
            <pc:sldMk cId="1747249091" sldId="743"/>
            <ac:picMk id="9" creationId="{E2A60739-7D74-4757-AE1E-B517C088700A}"/>
          </ac:picMkLst>
        </pc:picChg>
      </pc:sldChg>
      <pc:sldChg chg="modSp mod">
        <pc:chgData name="Pomeroy, Brent W (LARC-D301)" userId="fa4624eb-de0f-4dc7-b9c0-be1e14a89771" providerId="ADAL" clId="{E54728A8-6787-7A4C-BE4E-4CCACCED02B2}" dt="2025-04-18T16:30:50.166" v="24" actId="6549"/>
        <pc:sldMkLst>
          <pc:docMk/>
          <pc:sldMk cId="1450789260" sldId="746"/>
        </pc:sldMkLst>
        <pc:spChg chg="mod">
          <ac:chgData name="Pomeroy, Brent W (LARC-D301)" userId="fa4624eb-de0f-4dc7-b9c0-be1e14a89771" providerId="ADAL" clId="{E54728A8-6787-7A4C-BE4E-4CCACCED02B2}" dt="2025-04-18T16:30:50.166" v="24" actId="6549"/>
          <ac:spMkLst>
            <pc:docMk/>
            <pc:sldMk cId="1450789260" sldId="746"/>
            <ac:spMk id="3" creationId="{6BCC35D9-D210-2914-7B41-C717D263D410}"/>
          </ac:spMkLst>
        </pc:spChg>
      </pc:sldChg>
    </pc:docChg>
  </pc:docChgLst>
  <pc:docChgLst>
    <pc:chgData name="Pomeroy, Brent W (LARC-D301)" userId="fa4624eb-de0f-4dc7-b9c0-be1e14a89771" providerId="ADAL" clId="{5295BDCA-D151-7948-AEDF-F3CA29D84FD9}"/>
    <pc:docChg chg="custSel addSld modSld">
      <pc:chgData name="Pomeroy, Brent W (LARC-D301)" userId="fa4624eb-de0f-4dc7-b9c0-be1e14a89771" providerId="ADAL" clId="{5295BDCA-D151-7948-AEDF-F3CA29D84FD9}" dt="2025-04-16T16:32:08.965" v="1353" actId="20577"/>
      <pc:docMkLst>
        <pc:docMk/>
      </pc:docMkLst>
      <pc:sldChg chg="modSp mod">
        <pc:chgData name="Pomeroy, Brent W (LARC-D301)" userId="fa4624eb-de0f-4dc7-b9c0-be1e14a89771" providerId="ADAL" clId="{5295BDCA-D151-7948-AEDF-F3CA29D84FD9}" dt="2025-04-16T16:12:39.219" v="511" actId="20577"/>
        <pc:sldMkLst>
          <pc:docMk/>
          <pc:sldMk cId="1747249091" sldId="743"/>
        </pc:sldMkLst>
        <pc:spChg chg="mod">
          <ac:chgData name="Pomeroy, Brent W (LARC-D301)" userId="fa4624eb-de0f-4dc7-b9c0-be1e14a89771" providerId="ADAL" clId="{5295BDCA-D151-7948-AEDF-F3CA29D84FD9}" dt="2025-04-16T16:12:39.219" v="511" actId="20577"/>
          <ac:spMkLst>
            <pc:docMk/>
            <pc:sldMk cId="1747249091" sldId="743"/>
            <ac:spMk id="3" creationId="{3B4FD352-B7AF-233D-0051-6F96E44473A8}"/>
          </ac:spMkLst>
        </pc:spChg>
      </pc:sldChg>
      <pc:sldChg chg="modSp new mod">
        <pc:chgData name="Pomeroy, Brent W (LARC-D301)" userId="fa4624eb-de0f-4dc7-b9c0-be1e14a89771" providerId="ADAL" clId="{5295BDCA-D151-7948-AEDF-F3CA29D84FD9}" dt="2025-04-16T16:32:08.965" v="1353" actId="20577"/>
        <pc:sldMkLst>
          <pc:docMk/>
          <pc:sldMk cId="1450789260" sldId="746"/>
        </pc:sldMkLst>
        <pc:spChg chg="mod">
          <ac:chgData name="Pomeroy, Brent W (LARC-D301)" userId="fa4624eb-de0f-4dc7-b9c0-be1e14a89771" providerId="ADAL" clId="{5295BDCA-D151-7948-AEDF-F3CA29D84FD9}" dt="2025-04-16T16:09:28.657" v="23" actId="20577"/>
          <ac:spMkLst>
            <pc:docMk/>
            <pc:sldMk cId="1450789260" sldId="746"/>
            <ac:spMk id="2" creationId="{1629CB6C-CAA5-6C51-642F-763D213F531B}"/>
          </ac:spMkLst>
        </pc:spChg>
        <pc:spChg chg="mod">
          <ac:chgData name="Pomeroy, Brent W (LARC-D301)" userId="fa4624eb-de0f-4dc7-b9c0-be1e14a89771" providerId="ADAL" clId="{5295BDCA-D151-7948-AEDF-F3CA29D84FD9}" dt="2025-04-16T16:32:08.965" v="1353" actId="20577"/>
          <ac:spMkLst>
            <pc:docMk/>
            <pc:sldMk cId="1450789260" sldId="746"/>
            <ac:spMk id="3" creationId="{6BCC35D9-D210-2914-7B41-C717D263D41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A20E862-0C59-9F43-B922-9286F886485C}" type="datetimeFigureOut">
              <a:rPr lang="en-US" smtClean="0"/>
              <a:t>6/25/25</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16A2254-621B-664D-92E1-40EDB3021241}" type="slidenum">
              <a:rPr lang="en-US" smtClean="0"/>
              <a:t>‹#›</a:t>
            </a:fld>
            <a:endParaRPr lang="en-US" dirty="0"/>
          </a:p>
        </p:txBody>
      </p:sp>
    </p:spTree>
    <p:extLst>
      <p:ext uri="{BB962C8B-B14F-4D97-AF65-F5344CB8AC3E}">
        <p14:creationId xmlns:p14="http://schemas.microsoft.com/office/powerpoint/2010/main" val="3971427719"/>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B4A74B6-9B43-9A4E-AFD7-252B34F63F98}" type="datetimeFigureOut">
              <a:rPr lang="en-US" smtClean="0"/>
              <a:t>6/25/25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97C7B85-0837-7346-A10B-73F15C90E7D3}" type="slidenum">
              <a:rPr lang="en-US" smtClean="0"/>
              <a:t>‹#›</a:t>
            </a:fld>
            <a:endParaRPr lang="en-US" dirty="0"/>
          </a:p>
        </p:txBody>
      </p:sp>
    </p:spTree>
    <p:extLst>
      <p:ext uri="{BB962C8B-B14F-4D97-AF65-F5344CB8AC3E}">
        <p14:creationId xmlns:p14="http://schemas.microsoft.com/office/powerpoint/2010/main" val="2603048046"/>
      </p:ext>
    </p:extLst>
  </p:cSld>
  <p:clrMap bg1="lt1" tx1="dk1" bg2="lt2" tx2="dk2" accent1="accent1" accent2="accent2" accent3="accent3" accent4="accent4" accent5="accent5" accent6="accent6" hlink="hlink" folHlink="folHlink"/>
  <p:hf hdr="0" ftr="0" dt="0"/>
  <p:notesStyle>
    <a:lvl1pPr marL="0" algn="l" defTabSz="457146" rtl="0" eaLnBrk="1" latinLnBrk="0" hangingPunct="1">
      <a:defRPr sz="1200" kern="1200">
        <a:solidFill>
          <a:schemeClr val="tx1"/>
        </a:solidFill>
        <a:latin typeface="+mn-lt"/>
        <a:ea typeface="+mn-ea"/>
        <a:cs typeface="+mn-cs"/>
      </a:defRPr>
    </a:lvl1pPr>
    <a:lvl2pPr marL="457146" algn="l" defTabSz="457146" rtl="0" eaLnBrk="1" latinLnBrk="0" hangingPunct="1">
      <a:defRPr sz="1200" kern="1200">
        <a:solidFill>
          <a:schemeClr val="tx1"/>
        </a:solidFill>
        <a:latin typeface="+mn-lt"/>
        <a:ea typeface="+mn-ea"/>
        <a:cs typeface="+mn-cs"/>
      </a:defRPr>
    </a:lvl2pPr>
    <a:lvl3pPr marL="914293" algn="l" defTabSz="457146" rtl="0" eaLnBrk="1" latinLnBrk="0" hangingPunct="1">
      <a:defRPr sz="1200" kern="1200">
        <a:solidFill>
          <a:schemeClr val="tx1"/>
        </a:solidFill>
        <a:latin typeface="+mn-lt"/>
        <a:ea typeface="+mn-ea"/>
        <a:cs typeface="+mn-cs"/>
      </a:defRPr>
    </a:lvl3pPr>
    <a:lvl4pPr marL="1371440" algn="l" defTabSz="457146" rtl="0" eaLnBrk="1" latinLnBrk="0" hangingPunct="1">
      <a:defRPr sz="1200" kern="1200">
        <a:solidFill>
          <a:schemeClr val="tx1"/>
        </a:solidFill>
        <a:latin typeface="+mn-lt"/>
        <a:ea typeface="+mn-ea"/>
        <a:cs typeface="+mn-cs"/>
      </a:defRPr>
    </a:lvl4pPr>
    <a:lvl5pPr marL="1828586" algn="l" defTabSz="457146" rtl="0" eaLnBrk="1" latinLnBrk="0" hangingPunct="1">
      <a:defRPr sz="1200" kern="1200">
        <a:solidFill>
          <a:schemeClr val="tx1"/>
        </a:solidFill>
        <a:latin typeface="+mn-lt"/>
        <a:ea typeface="+mn-ea"/>
        <a:cs typeface="+mn-cs"/>
      </a:defRPr>
    </a:lvl5pPr>
    <a:lvl6pPr marL="2285733" algn="l" defTabSz="457146" rtl="0" eaLnBrk="1" latinLnBrk="0" hangingPunct="1">
      <a:defRPr sz="1200" kern="1200">
        <a:solidFill>
          <a:schemeClr val="tx1"/>
        </a:solidFill>
        <a:latin typeface="+mn-lt"/>
        <a:ea typeface="+mn-ea"/>
        <a:cs typeface="+mn-cs"/>
      </a:defRPr>
    </a:lvl6pPr>
    <a:lvl7pPr marL="2742879" algn="l" defTabSz="457146" rtl="0" eaLnBrk="1" latinLnBrk="0" hangingPunct="1">
      <a:defRPr sz="1200" kern="1200">
        <a:solidFill>
          <a:schemeClr val="tx1"/>
        </a:solidFill>
        <a:latin typeface="+mn-lt"/>
        <a:ea typeface="+mn-ea"/>
        <a:cs typeface="+mn-cs"/>
      </a:defRPr>
    </a:lvl7pPr>
    <a:lvl8pPr marL="3200026" algn="l" defTabSz="457146" rtl="0" eaLnBrk="1" latinLnBrk="0" hangingPunct="1">
      <a:defRPr sz="1200" kern="1200">
        <a:solidFill>
          <a:schemeClr val="tx1"/>
        </a:solidFill>
        <a:latin typeface="+mn-lt"/>
        <a:ea typeface="+mn-ea"/>
        <a:cs typeface="+mn-cs"/>
      </a:defRPr>
    </a:lvl8pPr>
    <a:lvl9pPr marL="3657172" algn="l" defTabSz="457146"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88F2CB-5BF2-F540-168F-63C4242647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B0DB283-EBD8-4D4B-3BF4-46A7AA7B53E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5E216C-AD75-810A-F59F-43D7BBE1FD6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EB7737A-65ED-9DAA-614F-549443A19B78}"/>
              </a:ext>
            </a:extLst>
          </p:cNvPr>
          <p:cNvSpPr>
            <a:spLocks noGrp="1"/>
          </p:cNvSpPr>
          <p:nvPr>
            <p:ph type="sldNum" sz="quarter" idx="5"/>
          </p:nvPr>
        </p:nvSpPr>
        <p:spPr/>
        <p:txBody>
          <a:bodyPr/>
          <a:lstStyle/>
          <a:p>
            <a:fld id="{597C7B85-0837-7346-A10B-73F15C90E7D3}" type="slidenum">
              <a:rPr lang="en-US" smtClean="0"/>
              <a:t>1</a:t>
            </a:fld>
            <a:endParaRPr lang="en-US" dirty="0"/>
          </a:p>
        </p:txBody>
      </p:sp>
    </p:spTree>
    <p:extLst>
      <p:ext uri="{BB962C8B-B14F-4D97-AF65-F5344CB8AC3E}">
        <p14:creationId xmlns:p14="http://schemas.microsoft.com/office/powerpoint/2010/main" val="21271286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ECEAA-4694-64CF-9DD2-5682B5A61D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C780A7-5FB0-8835-0C5C-ADC23D69FA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D44BEB-20E1-6D08-3814-3953F868DA4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BC458AA-6521-B2A2-16E9-7FB9EAD1A63E}"/>
              </a:ext>
            </a:extLst>
          </p:cNvPr>
          <p:cNvSpPr>
            <a:spLocks noGrp="1"/>
          </p:cNvSpPr>
          <p:nvPr>
            <p:ph type="sldNum" sz="quarter" idx="5"/>
          </p:nvPr>
        </p:nvSpPr>
        <p:spPr/>
        <p:txBody>
          <a:bodyPr/>
          <a:lstStyle/>
          <a:p>
            <a:fld id="{597C7B85-0837-7346-A10B-73F15C90E7D3}" type="slidenum">
              <a:rPr lang="en-US" smtClean="0"/>
              <a:t>13</a:t>
            </a:fld>
            <a:endParaRPr lang="en-US" dirty="0"/>
          </a:p>
        </p:txBody>
      </p:sp>
    </p:spTree>
    <p:extLst>
      <p:ext uri="{BB962C8B-B14F-4D97-AF65-F5344CB8AC3E}">
        <p14:creationId xmlns:p14="http://schemas.microsoft.com/office/powerpoint/2010/main" val="2734670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97C7B85-0837-7346-A10B-73F15C90E7D3}" type="slidenum">
              <a:rPr lang="en-US" smtClean="0"/>
              <a:t>15</a:t>
            </a:fld>
            <a:endParaRPr lang="en-US" dirty="0"/>
          </a:p>
        </p:txBody>
      </p:sp>
    </p:spTree>
    <p:extLst>
      <p:ext uri="{BB962C8B-B14F-4D97-AF65-F5344CB8AC3E}">
        <p14:creationId xmlns:p14="http://schemas.microsoft.com/office/powerpoint/2010/main" val="1782254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E9ADAC1-939F-0E51-67D0-D441D7B72863}"/>
              </a:ext>
            </a:extLst>
          </p:cNvPr>
          <p:cNvSpPr/>
          <p:nvPr userDrawn="1"/>
        </p:nvSpPr>
        <p:spPr>
          <a:xfrm>
            <a:off x="9421090" y="5930901"/>
            <a:ext cx="2770909" cy="927100"/>
          </a:xfrm>
          <a:prstGeom prst="rect">
            <a:avLst/>
          </a:prstGeom>
          <a:solidFill>
            <a:schemeClr val="bg2"/>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1524000" y="1137483"/>
            <a:ext cx="9144000" cy="1184651"/>
          </a:xfrm>
          <a:scene3d>
            <a:camera prst="orthographicFront"/>
            <a:lightRig rig="threePt" dir="t"/>
          </a:scene3d>
          <a:sp3d>
            <a:bevelT w="152400" h="50800" prst="softRound"/>
            <a:bevelB prst="relaxedInset"/>
          </a:sp3d>
        </p:spPr>
        <p:txBody>
          <a:bodyPr vert="horz" lIns="91429" tIns="45714" rIns="91429" bIns="45714" rtlCol="0" anchor="b" anchorCtr="0">
            <a:noAutofit/>
          </a:bodyPr>
          <a:lstStyle>
            <a:lvl1pPr algn="ctr" defTabSz="914293" rtl="0" eaLnBrk="1" latinLnBrk="0" hangingPunct="1">
              <a:spcBef>
                <a:spcPct val="0"/>
              </a:spcBef>
              <a:buNone/>
              <a:tabLst/>
              <a:defRPr sz="3600" b="1" kern="1200">
                <a:solidFill>
                  <a:schemeClr val="tx1"/>
                </a:solidFill>
                <a:latin typeface="Century Gothic" panose="020B0502020202020204" pitchFamily="34" charset="0"/>
                <a:ea typeface="+mj-ea"/>
                <a:cs typeface="Century Gothic" panose="020B0502020202020204" pitchFamily="34" charset="0"/>
              </a:defRPr>
            </a:lvl1pPr>
          </a:lstStyle>
          <a:p>
            <a:r>
              <a:rPr lang="en-US" dirty="0"/>
              <a:t>Click to edit Master title style</a:t>
            </a:r>
            <a:endParaRPr dirty="0"/>
          </a:p>
        </p:txBody>
      </p:sp>
      <p:sp>
        <p:nvSpPr>
          <p:cNvPr id="3" name="Subtitle 2"/>
          <p:cNvSpPr>
            <a:spLocks noGrp="1"/>
          </p:cNvSpPr>
          <p:nvPr>
            <p:ph type="subTitle" idx="1"/>
          </p:nvPr>
        </p:nvSpPr>
        <p:spPr>
          <a:xfrm>
            <a:off x="2584704" y="3396539"/>
            <a:ext cx="7022592" cy="1563087"/>
          </a:xfrm>
        </p:spPr>
        <p:txBody>
          <a:bodyPr vert="horz" lIns="91440" tIns="45714" rIns="91429" bIns="45714" rtlCol="0">
            <a:noAutofit/>
          </a:bodyPr>
          <a:lstStyle>
            <a:lvl1pPr marL="0" indent="0" algn="ctr" defTabSz="914293" rtl="0" eaLnBrk="1" latinLnBrk="0" hangingPunct="1">
              <a:lnSpc>
                <a:spcPct val="110000"/>
              </a:lnSpc>
              <a:spcBef>
                <a:spcPts val="0"/>
              </a:spcBef>
              <a:spcAft>
                <a:spcPts val="0"/>
              </a:spcAft>
              <a:buClr>
                <a:schemeClr val="accent1"/>
              </a:buClr>
              <a:buSzPct val="100000"/>
              <a:buFont typeface="Wingdings 2" pitchFamily="18" charset="2"/>
              <a:buNone/>
              <a:defRPr sz="2400" b="1" kern="1200">
                <a:solidFill>
                  <a:schemeClr val="tx1"/>
                </a:solidFill>
                <a:latin typeface="Century Gothic" panose="020B0502020202020204" pitchFamily="34" charset="0"/>
                <a:ea typeface="+mn-ea"/>
                <a:cs typeface="+mn-cs"/>
              </a:defRPr>
            </a:lvl1pPr>
            <a:lvl2pPr marL="457146" indent="0" algn="ctr">
              <a:buNone/>
              <a:defRPr>
                <a:solidFill>
                  <a:schemeClr val="tx1">
                    <a:tint val="75000"/>
                  </a:schemeClr>
                </a:solidFill>
              </a:defRPr>
            </a:lvl2pPr>
            <a:lvl3pPr marL="914293" indent="0" algn="ctr">
              <a:buNone/>
              <a:defRPr>
                <a:solidFill>
                  <a:schemeClr val="tx1">
                    <a:tint val="75000"/>
                  </a:schemeClr>
                </a:solidFill>
              </a:defRPr>
            </a:lvl3pPr>
            <a:lvl4pPr marL="1371440" indent="0" algn="ctr">
              <a:buNone/>
              <a:defRPr>
                <a:solidFill>
                  <a:schemeClr val="tx1">
                    <a:tint val="75000"/>
                  </a:schemeClr>
                </a:solidFill>
              </a:defRPr>
            </a:lvl4pPr>
            <a:lvl5pPr marL="1828586" indent="0" algn="ctr">
              <a:buNone/>
              <a:defRPr>
                <a:solidFill>
                  <a:schemeClr val="tx1">
                    <a:tint val="75000"/>
                  </a:schemeClr>
                </a:solidFill>
              </a:defRPr>
            </a:lvl5pPr>
            <a:lvl6pPr marL="2285733" indent="0" algn="ctr">
              <a:buNone/>
              <a:defRPr>
                <a:solidFill>
                  <a:schemeClr val="tx1">
                    <a:tint val="75000"/>
                  </a:schemeClr>
                </a:solidFill>
              </a:defRPr>
            </a:lvl6pPr>
            <a:lvl7pPr marL="2742879" indent="0" algn="ctr">
              <a:buNone/>
              <a:defRPr>
                <a:solidFill>
                  <a:schemeClr val="tx1">
                    <a:tint val="75000"/>
                  </a:schemeClr>
                </a:solidFill>
              </a:defRPr>
            </a:lvl7pPr>
            <a:lvl8pPr marL="3200026" indent="0" algn="ctr">
              <a:buNone/>
              <a:defRPr>
                <a:solidFill>
                  <a:schemeClr val="tx1">
                    <a:tint val="75000"/>
                  </a:schemeClr>
                </a:solidFill>
              </a:defRPr>
            </a:lvl8pPr>
            <a:lvl9pPr marL="3657172" indent="0" algn="ctr">
              <a:buNone/>
              <a:defRPr>
                <a:solidFill>
                  <a:schemeClr val="tx1">
                    <a:tint val="75000"/>
                  </a:schemeClr>
                </a:solidFill>
              </a:defRPr>
            </a:lvl9pPr>
          </a:lstStyle>
          <a:p>
            <a:r>
              <a:rPr lang="en-US" dirty="0"/>
              <a:t>Click to edit Master subtitle style</a:t>
            </a:r>
            <a:endParaRPr dirty="0"/>
          </a:p>
        </p:txBody>
      </p:sp>
      <p:sp>
        <p:nvSpPr>
          <p:cNvPr id="7" name="Rectangle 6">
            <a:extLst>
              <a:ext uri="{FF2B5EF4-FFF2-40B4-BE49-F238E27FC236}">
                <a16:creationId xmlns:a16="http://schemas.microsoft.com/office/drawing/2014/main" id="{2E79E0C2-98D3-785B-3482-13E881CC78E2}"/>
              </a:ext>
            </a:extLst>
          </p:cNvPr>
          <p:cNvSpPr/>
          <p:nvPr userDrawn="1"/>
        </p:nvSpPr>
        <p:spPr>
          <a:xfrm>
            <a:off x="-1" y="5930901"/>
            <a:ext cx="9074728" cy="927100"/>
          </a:xfrm>
          <a:prstGeom prst="rect">
            <a:avLst/>
          </a:prstGeom>
          <a:solidFill>
            <a:schemeClr val="tx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a:extLst>
              <a:ext uri="{FF2B5EF4-FFF2-40B4-BE49-F238E27FC236}">
                <a16:creationId xmlns:a16="http://schemas.microsoft.com/office/drawing/2014/main" id="{DD48E174-5FC3-8645-8143-A0B7796D5096}"/>
              </a:ext>
            </a:extLst>
          </p:cNvPr>
          <p:cNvSpPr/>
          <p:nvPr userDrawn="1"/>
        </p:nvSpPr>
        <p:spPr>
          <a:xfrm>
            <a:off x="0" y="1"/>
            <a:ext cx="12192000" cy="596348"/>
          </a:xfrm>
          <a:custGeom>
            <a:avLst/>
            <a:gdLst>
              <a:gd name="connsiteX0" fmla="*/ 0 w 12192000"/>
              <a:gd name="connsiteY0" fmla="*/ 0 h 1502242"/>
              <a:gd name="connsiteX1" fmla="*/ 12192000 w 12192000"/>
              <a:gd name="connsiteY1" fmla="*/ 0 h 1502242"/>
              <a:gd name="connsiteX2" fmla="*/ 12192000 w 12192000"/>
              <a:gd name="connsiteY2" fmla="*/ 1502242 h 1502242"/>
              <a:gd name="connsiteX3" fmla="*/ 12044163 w 12192000"/>
              <a:gd name="connsiteY3" fmla="*/ 1455242 h 1502242"/>
              <a:gd name="connsiteX4" fmla="*/ 6096000 w 12192000"/>
              <a:gd name="connsiteY4" fmla="*/ 996476 h 1502242"/>
              <a:gd name="connsiteX5" fmla="*/ 147838 w 12192000"/>
              <a:gd name="connsiteY5" fmla="*/ 1455242 h 1502242"/>
              <a:gd name="connsiteX6" fmla="*/ 0 w 12192000"/>
              <a:gd name="connsiteY6" fmla="*/ 1502242 h 150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502242">
                <a:moveTo>
                  <a:pt x="0" y="0"/>
                </a:moveTo>
                <a:lnTo>
                  <a:pt x="12192000" y="0"/>
                </a:lnTo>
                <a:lnTo>
                  <a:pt x="12192000" y="1502242"/>
                </a:lnTo>
                <a:lnTo>
                  <a:pt x="12044163" y="1455242"/>
                </a:lnTo>
                <a:cubicBezTo>
                  <a:pt x="11064170" y="1185645"/>
                  <a:pt x="8769941" y="996476"/>
                  <a:pt x="6096000" y="996476"/>
                </a:cubicBezTo>
                <a:cubicBezTo>
                  <a:pt x="3422059" y="996476"/>
                  <a:pt x="1127831" y="1185645"/>
                  <a:pt x="147838" y="1455242"/>
                </a:cubicBezTo>
                <a:lnTo>
                  <a:pt x="0" y="1502242"/>
                </a:lnTo>
                <a:close/>
              </a:path>
            </a:pathLst>
          </a:cu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11" name="Text Placeholder 10">
            <a:extLst>
              <a:ext uri="{FF2B5EF4-FFF2-40B4-BE49-F238E27FC236}">
                <a16:creationId xmlns:a16="http://schemas.microsoft.com/office/drawing/2014/main" id="{E4E9D57C-0CBB-28AE-655A-482CA1E750E5}"/>
              </a:ext>
            </a:extLst>
          </p:cNvPr>
          <p:cNvSpPr>
            <a:spLocks noGrp="1"/>
          </p:cNvSpPr>
          <p:nvPr>
            <p:ph type="body" sz="quarter" idx="10" hasCustomPrompt="1"/>
          </p:nvPr>
        </p:nvSpPr>
        <p:spPr>
          <a:xfrm>
            <a:off x="-1" y="5930899"/>
            <a:ext cx="9074728" cy="927099"/>
          </a:xfrm>
        </p:spPr>
        <p:txBody>
          <a:bodyPr anchor="b">
            <a:normAutofit/>
          </a:bodyPr>
          <a:lstStyle>
            <a:lvl1pPr marL="0" indent="0">
              <a:spcBef>
                <a:spcPts val="0"/>
              </a:spcBef>
              <a:spcAft>
                <a:spcPts val="0"/>
              </a:spcAft>
              <a:buNone/>
              <a:defRPr sz="1600">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lgn="l"/>
            <a:r>
              <a:rPr lang="en-US" sz="1600" dirty="0">
                <a:latin typeface="Century Gothic" panose="020B0502020202020204" pitchFamily="34" charset="0"/>
              </a:rPr>
              <a:t>AIAA AVIATION 2025  |  Las Vegas, NV</a:t>
            </a:r>
          </a:p>
        </p:txBody>
      </p:sp>
      <p:sp>
        <p:nvSpPr>
          <p:cNvPr id="10" name="Text Placeholder 9">
            <a:extLst>
              <a:ext uri="{FF2B5EF4-FFF2-40B4-BE49-F238E27FC236}">
                <a16:creationId xmlns:a16="http://schemas.microsoft.com/office/drawing/2014/main" id="{741153AC-DA0A-00D6-5E2D-581EE722C1DD}"/>
              </a:ext>
            </a:extLst>
          </p:cNvPr>
          <p:cNvSpPr>
            <a:spLocks noGrp="1"/>
          </p:cNvSpPr>
          <p:nvPr>
            <p:ph type="body" sz="quarter" idx="11" hasCustomPrompt="1"/>
          </p:nvPr>
        </p:nvSpPr>
        <p:spPr>
          <a:xfrm>
            <a:off x="2584704" y="5187949"/>
            <a:ext cx="7022592" cy="656259"/>
          </a:xfrm>
        </p:spPr>
        <p:txBody>
          <a:bodyPr>
            <a:noAutofit/>
          </a:bodyPr>
          <a:lstStyle>
            <a:lvl1pPr marL="0" indent="0" algn="ctr">
              <a:buNone/>
              <a:defRPr sz="1600">
                <a:solidFill>
                  <a:schemeClr val="tx1"/>
                </a:solidFill>
              </a:defRPr>
            </a:lvl1pPr>
          </a:lstStyle>
          <a:p>
            <a:r>
              <a:rPr lang="en-US" dirty="0"/>
              <a:t>Click to edit Master subtitle style</a:t>
            </a:r>
          </a:p>
        </p:txBody>
      </p:sp>
      <p:pic>
        <p:nvPicPr>
          <p:cNvPr id="4" name="Picture 3">
            <a:extLst>
              <a:ext uri="{FF2B5EF4-FFF2-40B4-BE49-F238E27FC236}">
                <a16:creationId xmlns:a16="http://schemas.microsoft.com/office/drawing/2014/main" id="{70173481-8324-DBAA-6BBE-A1010A9C4AE3}"/>
              </a:ext>
            </a:extLst>
          </p:cNvPr>
          <p:cNvPicPr>
            <a:picLocks noChangeAspect="1"/>
          </p:cNvPicPr>
          <p:nvPr userDrawn="1"/>
        </p:nvPicPr>
        <p:blipFill>
          <a:blip r:embed="rId2">
            <a:alphaModFix/>
          </a:blip>
          <a:stretch>
            <a:fillRect/>
          </a:stretch>
        </p:blipFill>
        <p:spPr>
          <a:xfrm>
            <a:off x="11525383" y="6146469"/>
            <a:ext cx="586850" cy="485485"/>
          </a:xfrm>
          <a:prstGeom prst="rect">
            <a:avLst/>
          </a:prstGeom>
        </p:spPr>
      </p:pic>
      <p:pic>
        <p:nvPicPr>
          <p:cNvPr id="12" name="Picture 11" descr="A picture containing text, clipart&#10;&#10;AI-generated content may be incorrect.">
            <a:extLst>
              <a:ext uri="{FF2B5EF4-FFF2-40B4-BE49-F238E27FC236}">
                <a16:creationId xmlns:a16="http://schemas.microsoft.com/office/drawing/2014/main" id="{5EE0BAEC-687E-5448-764B-F98119FDD3AA}"/>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740728" y="6199065"/>
            <a:ext cx="685800" cy="382849"/>
          </a:xfrm>
          <a:prstGeom prst="rect">
            <a:avLst/>
          </a:prstGeom>
        </p:spPr>
      </p:pic>
      <p:pic>
        <p:nvPicPr>
          <p:cNvPr id="15" name="Picture 14" descr="Text&#10;&#10;AI-generated content may be incorrect.">
            <a:extLst>
              <a:ext uri="{FF2B5EF4-FFF2-40B4-BE49-F238E27FC236}">
                <a16:creationId xmlns:a16="http://schemas.microsoft.com/office/drawing/2014/main" id="{C797D154-6A26-2448-E4CF-BF48CD541F4F}"/>
              </a:ext>
            </a:extLst>
          </p:cNvPr>
          <p:cNvPicPr>
            <a:picLocks noChangeAspect="1"/>
          </p:cNvPicPr>
          <p:nvPr userDrawn="1"/>
        </p:nvPicPr>
        <p:blipFill>
          <a:blip r:embed="rId4"/>
          <a:srcRect l="11017" t="24526" r="11253" b="19720"/>
          <a:stretch/>
        </p:blipFill>
        <p:spPr>
          <a:xfrm>
            <a:off x="9473949" y="6273196"/>
            <a:ext cx="1167924" cy="306977"/>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0C42FED7-2FC2-755F-490F-81DBA3E4CCC2}"/>
              </a:ext>
            </a:extLst>
          </p:cNvPr>
          <p:cNvSpPr/>
          <p:nvPr userDrawn="1"/>
        </p:nvSpPr>
        <p:spPr>
          <a:xfrm>
            <a:off x="9421091" y="6520647"/>
            <a:ext cx="2770909" cy="337353"/>
          </a:xfrm>
          <a:prstGeom prst="rect">
            <a:avLst/>
          </a:prstGeom>
          <a:solidFill>
            <a:schemeClr val="bg2"/>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2077" y="128113"/>
            <a:ext cx="11086645" cy="587694"/>
          </a:xfrm>
        </p:spPr>
        <p:txBody>
          <a:bodyPr/>
          <a:lstStyle>
            <a:lvl1pPr>
              <a:defRPr sz="3300">
                <a:solidFill>
                  <a:schemeClr val="tx1"/>
                </a:solidFill>
              </a:defRPr>
            </a:lvl1pPr>
          </a:lstStyle>
          <a:p>
            <a:r>
              <a:rPr lang="en-US" dirty="0"/>
              <a:t>Click to edit Master title style</a:t>
            </a:r>
            <a:endParaRPr dirty="0"/>
          </a:p>
        </p:txBody>
      </p:sp>
      <p:sp>
        <p:nvSpPr>
          <p:cNvPr id="9" name="Rectangle 8"/>
          <p:cNvSpPr/>
          <p:nvPr userDrawn="1"/>
        </p:nvSpPr>
        <p:spPr>
          <a:xfrm>
            <a:off x="0" y="831266"/>
            <a:ext cx="12192000" cy="489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9" tIns="45714" rIns="91429" bIns="45714" rtlCol="0" anchor="ctr"/>
          <a:lstStyle/>
          <a:p>
            <a:pPr algn="ctr"/>
            <a:endParaRPr sz="1800" dirty="0">
              <a:latin typeface="Helvetica"/>
            </a:endParaRPr>
          </a:p>
        </p:txBody>
      </p:sp>
      <p:sp>
        <p:nvSpPr>
          <p:cNvPr id="10" name="Slide Number Placeholder 5"/>
          <p:cNvSpPr txBox="1">
            <a:spLocks/>
          </p:cNvSpPr>
          <p:nvPr userDrawn="1"/>
        </p:nvSpPr>
        <p:spPr>
          <a:xfrm>
            <a:off x="11181290" y="6548283"/>
            <a:ext cx="914400" cy="282007"/>
          </a:xfrm>
          <a:prstGeom prst="rect">
            <a:avLst/>
          </a:prstGeom>
        </p:spPr>
        <p:txBody>
          <a:bodyPr vert="horz" lIns="0" tIns="0" rIns="0" bIns="0" rtlCol="0" anchor="ctr"/>
          <a:lstStyle>
            <a:defPPr>
              <a:defRPr lang="en-US"/>
            </a:defPPr>
            <a:lvl1pPr marL="0" algn="r" defTabSz="914400" rtl="0" eaLnBrk="1" latinLnBrk="0" hangingPunct="1">
              <a:defRPr sz="1100" b="1" kern="1200">
                <a:solidFill>
                  <a:schemeClr val="tx2">
                    <a:lumMod val="60000"/>
                    <a:lumOff val="4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4FDE49E-FE7A-224B-8D0A-362FD12D8865}" type="slidenum">
              <a:rPr lang="en-US" sz="1100" smtClean="0">
                <a:solidFill>
                  <a:srgbClr val="203E7C"/>
                </a:solidFill>
                <a:latin typeface="Helvetica"/>
              </a:rPr>
              <a:pPr/>
              <a:t>‹#›</a:t>
            </a:fld>
            <a:endParaRPr lang="en-US" sz="1100" dirty="0">
              <a:solidFill>
                <a:srgbClr val="203E7C"/>
              </a:solidFill>
              <a:latin typeface="Helvetica"/>
            </a:endParaRPr>
          </a:p>
        </p:txBody>
      </p:sp>
      <p:sp>
        <p:nvSpPr>
          <p:cNvPr id="13" name="Content Placeholder 3">
            <a:extLst>
              <a:ext uri="{FF2B5EF4-FFF2-40B4-BE49-F238E27FC236}">
                <a16:creationId xmlns:a16="http://schemas.microsoft.com/office/drawing/2014/main" id="{C1C5BF1A-C124-A247-BA72-081742E368FF}"/>
              </a:ext>
            </a:extLst>
          </p:cNvPr>
          <p:cNvSpPr>
            <a:spLocks noGrp="1"/>
          </p:cNvSpPr>
          <p:nvPr>
            <p:ph sz="quarter" idx="10"/>
          </p:nvPr>
        </p:nvSpPr>
        <p:spPr>
          <a:xfrm>
            <a:off x="552077" y="995633"/>
            <a:ext cx="11225793" cy="5374287"/>
          </a:xfrm>
          <a:prstGeom prst="rect">
            <a:avLst/>
          </a:prstGeom>
        </p:spPr>
        <p:txBody>
          <a:bodyPr>
            <a:noAutofit/>
          </a:bodyPr>
          <a:lstStyle>
            <a:lvl1pPr marL="256032" indent="-256032">
              <a:spcBef>
                <a:spcPts val="800"/>
              </a:spcBef>
              <a:spcAft>
                <a:spcPts val="300"/>
              </a:spcAft>
              <a:buClr>
                <a:schemeClr val="tx1"/>
              </a:buClr>
              <a:buFont typeface="Arial" panose="020B0604020202020204" pitchFamily="34" charset="0"/>
              <a:buChar char="•"/>
              <a:defRPr b="1">
                <a:solidFill>
                  <a:schemeClr val="tx1"/>
                </a:solidFill>
                <a:latin typeface="Century Gothic" panose="020B0502020202020204" pitchFamily="34" charset="0"/>
                <a:ea typeface="MS Gothic" panose="020B0609070205080204" pitchFamily="49" charset="-128"/>
                <a:cs typeface="Arial Unicode MS" panose="020B0604020202020204" pitchFamily="34" charset="-128"/>
              </a:defRPr>
            </a:lvl1pPr>
            <a:lvl2pPr marL="566928" indent="-210312">
              <a:spcBef>
                <a:spcPts val="0"/>
              </a:spcBef>
              <a:spcAft>
                <a:spcPts val="600"/>
              </a:spcAft>
              <a:buClr>
                <a:schemeClr val="tx1"/>
              </a:buClr>
              <a:buFont typeface="Century Gothic" panose="020B0502020202020204" pitchFamily="34" charset="0"/>
              <a:buChar char="–"/>
              <a:defRPr>
                <a:solidFill>
                  <a:schemeClr val="tx1"/>
                </a:solidFill>
                <a:latin typeface="Century Gothic" panose="020B0502020202020204" pitchFamily="34" charset="0"/>
                <a:ea typeface="MS Gothic" panose="020B0609070205080204" pitchFamily="49" charset="-128"/>
              </a:defRPr>
            </a:lvl2pPr>
            <a:lvl3pPr marL="777240" indent="-182880">
              <a:spcBef>
                <a:spcPts val="200"/>
              </a:spcBef>
              <a:spcAft>
                <a:spcPts val="200"/>
              </a:spcAft>
              <a:buClr>
                <a:schemeClr val="tx1"/>
              </a:buClr>
              <a:buFont typeface="Wingdings" pitchFamily="2" charset="2"/>
              <a:buChar char="§"/>
              <a:defRPr>
                <a:solidFill>
                  <a:schemeClr val="tx1"/>
                </a:solidFill>
                <a:latin typeface="Century Gothic" panose="020B0502020202020204" pitchFamily="34" charset="0"/>
              </a:defRPr>
            </a:lvl3pPr>
            <a:lvl4pPr marL="852183" indent="-112671">
              <a:buClr>
                <a:schemeClr val="accent2"/>
              </a:buClr>
              <a:buFont typeface="Century Gothic" panose="020B0502020202020204" pitchFamily="34" charset="0"/>
              <a:buChar char="–"/>
              <a:defRPr>
                <a:solidFill>
                  <a:srgbClr val="173C6D"/>
                </a:solidFill>
                <a:latin typeface="Century Gothic" panose="020B0502020202020204" pitchFamily="34" charset="0"/>
              </a:defRPr>
            </a:lvl4pPr>
            <a:lvl5pPr marL="1039442" indent="-117433">
              <a:buClr>
                <a:schemeClr val="accent2"/>
              </a:buClr>
              <a:buFont typeface="Arial" panose="020B0604020202020204" pitchFamily="34" charset="0"/>
              <a:buChar char="•"/>
              <a:defRPr>
                <a:solidFill>
                  <a:srgbClr val="173C6D"/>
                </a:solidFill>
                <a:latin typeface="Century Gothic" panose="020B0502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Rectangle 2">
            <a:extLst>
              <a:ext uri="{FF2B5EF4-FFF2-40B4-BE49-F238E27FC236}">
                <a16:creationId xmlns:a16="http://schemas.microsoft.com/office/drawing/2014/main" id="{839F1C6C-095C-6F20-7A5E-07E17FDB86A8}"/>
              </a:ext>
            </a:extLst>
          </p:cNvPr>
          <p:cNvSpPr/>
          <p:nvPr userDrawn="1"/>
        </p:nvSpPr>
        <p:spPr>
          <a:xfrm>
            <a:off x="0" y="6520647"/>
            <a:ext cx="9074728" cy="337353"/>
          </a:xfrm>
          <a:prstGeom prst="rect">
            <a:avLst/>
          </a:prstGeom>
          <a:solidFill>
            <a:schemeClr val="tx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1600" dirty="0">
              <a:latin typeface="Century Gothic" panose="020B0502020202020204" pitchFamily="34" charset="0"/>
            </a:endParaRPr>
          </a:p>
        </p:txBody>
      </p:sp>
      <p:pic>
        <p:nvPicPr>
          <p:cNvPr id="5" name="Picture 4">
            <a:extLst>
              <a:ext uri="{FF2B5EF4-FFF2-40B4-BE49-F238E27FC236}">
                <a16:creationId xmlns:a16="http://schemas.microsoft.com/office/drawing/2014/main" id="{9B4A3285-5628-D37D-0C01-0086C5D689EA}"/>
              </a:ext>
            </a:extLst>
          </p:cNvPr>
          <p:cNvPicPr>
            <a:picLocks noChangeAspect="1"/>
          </p:cNvPicPr>
          <p:nvPr userDrawn="1"/>
        </p:nvPicPr>
        <p:blipFill>
          <a:blip r:embed="rId2">
            <a:alphaModFix/>
          </a:blip>
          <a:stretch>
            <a:fillRect/>
          </a:stretch>
        </p:blipFill>
        <p:spPr>
          <a:xfrm>
            <a:off x="11313413" y="82385"/>
            <a:ext cx="760106" cy="628815"/>
          </a:xfrm>
          <a:prstGeom prst="rect">
            <a:avLst/>
          </a:prstGeom>
        </p:spPr>
      </p:pic>
      <p:sp>
        <p:nvSpPr>
          <p:cNvPr id="6" name="Text Placeholder 10">
            <a:extLst>
              <a:ext uri="{FF2B5EF4-FFF2-40B4-BE49-F238E27FC236}">
                <a16:creationId xmlns:a16="http://schemas.microsoft.com/office/drawing/2014/main" id="{4FCD2419-F4C7-71A4-271C-99EB3B8B4ED3}"/>
              </a:ext>
            </a:extLst>
          </p:cNvPr>
          <p:cNvSpPr>
            <a:spLocks noGrp="1"/>
          </p:cNvSpPr>
          <p:nvPr>
            <p:ph type="body" sz="quarter" idx="11" hasCustomPrompt="1"/>
          </p:nvPr>
        </p:nvSpPr>
        <p:spPr>
          <a:xfrm>
            <a:off x="-1" y="6485379"/>
            <a:ext cx="9074728" cy="372619"/>
          </a:xfrm>
        </p:spPr>
        <p:txBody>
          <a:bodyPr anchor="b">
            <a:normAutofit/>
          </a:bodyPr>
          <a:lstStyle>
            <a:lvl1pPr marL="0" indent="0">
              <a:spcBef>
                <a:spcPts val="0"/>
              </a:spcBef>
              <a:spcAft>
                <a:spcPts val="0"/>
              </a:spcAft>
              <a:buNone/>
              <a:defRPr sz="1600">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lgn="l"/>
            <a:r>
              <a:rPr lang="en-US" sz="1600" dirty="0">
                <a:latin typeface="Century Gothic" panose="020B0502020202020204" pitchFamily="34" charset="0"/>
              </a:rPr>
              <a:t>AIAA AVIATION 2025  |  Las Vegas, NV</a:t>
            </a:r>
          </a:p>
        </p:txBody>
      </p:sp>
    </p:spTree>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032F162-2120-0EE7-394E-CB85E6B5D3FE}"/>
              </a:ext>
            </a:extLst>
          </p:cNvPr>
          <p:cNvSpPr/>
          <p:nvPr userDrawn="1"/>
        </p:nvSpPr>
        <p:spPr>
          <a:xfrm>
            <a:off x="9421091" y="6520647"/>
            <a:ext cx="2770909" cy="337353"/>
          </a:xfrm>
          <a:prstGeom prst="rect">
            <a:avLst/>
          </a:prstGeom>
          <a:solidFill>
            <a:schemeClr val="bg2"/>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2077" y="128113"/>
            <a:ext cx="11086645" cy="587694"/>
          </a:xfrm>
        </p:spPr>
        <p:txBody>
          <a:bodyPr/>
          <a:lstStyle>
            <a:lvl1pPr>
              <a:defRPr sz="3300">
                <a:solidFill>
                  <a:schemeClr val="tx1"/>
                </a:solidFill>
              </a:defRPr>
            </a:lvl1pPr>
          </a:lstStyle>
          <a:p>
            <a:r>
              <a:rPr lang="en-US" dirty="0"/>
              <a:t>Click to edit Master title style</a:t>
            </a:r>
            <a:endParaRPr dirty="0"/>
          </a:p>
        </p:txBody>
      </p:sp>
      <p:sp>
        <p:nvSpPr>
          <p:cNvPr id="9" name="Rectangle 8"/>
          <p:cNvSpPr/>
          <p:nvPr userDrawn="1"/>
        </p:nvSpPr>
        <p:spPr>
          <a:xfrm>
            <a:off x="0" y="831266"/>
            <a:ext cx="12192000" cy="489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9" tIns="45714" rIns="91429" bIns="45714" rtlCol="0" anchor="ctr"/>
          <a:lstStyle/>
          <a:p>
            <a:pPr algn="ctr"/>
            <a:endParaRPr sz="1800" dirty="0">
              <a:latin typeface="Helvetica"/>
            </a:endParaRPr>
          </a:p>
        </p:txBody>
      </p:sp>
      <p:sp>
        <p:nvSpPr>
          <p:cNvPr id="10" name="Slide Number Placeholder 5"/>
          <p:cNvSpPr txBox="1">
            <a:spLocks/>
          </p:cNvSpPr>
          <p:nvPr userDrawn="1"/>
        </p:nvSpPr>
        <p:spPr>
          <a:xfrm>
            <a:off x="11181290" y="6548283"/>
            <a:ext cx="914400" cy="282007"/>
          </a:xfrm>
          <a:prstGeom prst="rect">
            <a:avLst/>
          </a:prstGeom>
        </p:spPr>
        <p:txBody>
          <a:bodyPr vert="horz" lIns="0" tIns="0" rIns="0" bIns="0" rtlCol="0" anchor="ctr"/>
          <a:lstStyle>
            <a:defPPr>
              <a:defRPr lang="en-US"/>
            </a:defPPr>
            <a:lvl1pPr marL="0" algn="r" defTabSz="914400" rtl="0" eaLnBrk="1" latinLnBrk="0" hangingPunct="1">
              <a:defRPr sz="1100" b="1" kern="1200">
                <a:solidFill>
                  <a:schemeClr val="tx2">
                    <a:lumMod val="60000"/>
                    <a:lumOff val="4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4FDE49E-FE7A-224B-8D0A-362FD12D8865}" type="slidenum">
              <a:rPr lang="en-US" sz="1100" smtClean="0">
                <a:solidFill>
                  <a:srgbClr val="203E7C"/>
                </a:solidFill>
                <a:latin typeface="Helvetica"/>
              </a:rPr>
              <a:pPr/>
              <a:t>‹#›</a:t>
            </a:fld>
            <a:endParaRPr lang="en-US" sz="1100" dirty="0">
              <a:solidFill>
                <a:srgbClr val="203E7C"/>
              </a:solidFill>
              <a:latin typeface="Helvetica"/>
            </a:endParaRPr>
          </a:p>
        </p:txBody>
      </p:sp>
      <p:sp>
        <p:nvSpPr>
          <p:cNvPr id="13" name="Content Placeholder 3">
            <a:extLst>
              <a:ext uri="{FF2B5EF4-FFF2-40B4-BE49-F238E27FC236}">
                <a16:creationId xmlns:a16="http://schemas.microsoft.com/office/drawing/2014/main" id="{C1C5BF1A-C124-A247-BA72-081742E368FF}"/>
              </a:ext>
            </a:extLst>
          </p:cNvPr>
          <p:cNvSpPr>
            <a:spLocks noGrp="1"/>
          </p:cNvSpPr>
          <p:nvPr>
            <p:ph sz="quarter" idx="10"/>
          </p:nvPr>
        </p:nvSpPr>
        <p:spPr>
          <a:xfrm>
            <a:off x="552077" y="995633"/>
            <a:ext cx="5383997" cy="5374287"/>
          </a:xfrm>
          <a:prstGeom prst="rect">
            <a:avLst/>
          </a:prstGeom>
        </p:spPr>
        <p:txBody>
          <a:bodyPr>
            <a:noAutofit/>
          </a:bodyPr>
          <a:lstStyle>
            <a:lvl1pPr marL="256032" indent="-256032">
              <a:spcBef>
                <a:spcPts val="800"/>
              </a:spcBef>
              <a:spcAft>
                <a:spcPts val="300"/>
              </a:spcAft>
              <a:buClr>
                <a:schemeClr val="tx1"/>
              </a:buClr>
              <a:buFont typeface="Arial" panose="020B0604020202020204" pitchFamily="34" charset="0"/>
              <a:buChar char="•"/>
              <a:defRPr b="1">
                <a:solidFill>
                  <a:schemeClr val="tx1"/>
                </a:solidFill>
                <a:latin typeface="Century Gothic" panose="020B0502020202020204" pitchFamily="34" charset="0"/>
                <a:ea typeface="MS Gothic" panose="020B0609070205080204" pitchFamily="49" charset="-128"/>
                <a:cs typeface="Arial Unicode MS" panose="020B0604020202020204" pitchFamily="34" charset="-128"/>
              </a:defRPr>
            </a:lvl1pPr>
            <a:lvl2pPr marL="566928" indent="-210312">
              <a:spcBef>
                <a:spcPts val="0"/>
              </a:spcBef>
              <a:spcAft>
                <a:spcPts val="400"/>
              </a:spcAft>
              <a:buClr>
                <a:schemeClr val="tx1"/>
              </a:buClr>
              <a:buFont typeface="Century Gothic" panose="020B0502020202020204" pitchFamily="34" charset="0"/>
              <a:buChar char="–"/>
              <a:defRPr>
                <a:solidFill>
                  <a:schemeClr val="tx1"/>
                </a:solidFill>
                <a:latin typeface="Century Gothic" panose="020B0502020202020204" pitchFamily="34" charset="0"/>
                <a:ea typeface="MS Gothic" panose="020B0609070205080204" pitchFamily="49" charset="-128"/>
              </a:defRPr>
            </a:lvl2pPr>
            <a:lvl3pPr marL="777240" indent="-182880">
              <a:spcBef>
                <a:spcPts val="200"/>
              </a:spcBef>
              <a:spcAft>
                <a:spcPts val="200"/>
              </a:spcAft>
              <a:buClr>
                <a:schemeClr val="tx1"/>
              </a:buClr>
              <a:buFont typeface="Wingdings" pitchFamily="2" charset="2"/>
              <a:buChar char="§"/>
              <a:defRPr>
                <a:solidFill>
                  <a:schemeClr val="tx1"/>
                </a:solidFill>
                <a:latin typeface="Century Gothic" panose="020B0502020202020204" pitchFamily="34" charset="0"/>
              </a:defRPr>
            </a:lvl3pPr>
            <a:lvl4pPr marL="852183" indent="-112671">
              <a:buClr>
                <a:schemeClr val="accent2"/>
              </a:buClr>
              <a:buFont typeface="Century Gothic" panose="020B0502020202020204" pitchFamily="34" charset="0"/>
              <a:buChar char="–"/>
              <a:defRPr>
                <a:solidFill>
                  <a:srgbClr val="173C6D"/>
                </a:solidFill>
                <a:latin typeface="Century Gothic" panose="020B0502020202020204" pitchFamily="34" charset="0"/>
              </a:defRPr>
            </a:lvl4pPr>
            <a:lvl5pPr marL="1039442" indent="-117433">
              <a:buClr>
                <a:schemeClr val="accent2"/>
              </a:buClr>
              <a:buFont typeface="Arial" panose="020B0604020202020204" pitchFamily="34" charset="0"/>
              <a:buChar char="•"/>
              <a:defRPr>
                <a:solidFill>
                  <a:srgbClr val="173C6D"/>
                </a:solidFill>
                <a:latin typeface="Century Gothic" panose="020B0502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3">
            <a:extLst>
              <a:ext uri="{FF2B5EF4-FFF2-40B4-BE49-F238E27FC236}">
                <a16:creationId xmlns:a16="http://schemas.microsoft.com/office/drawing/2014/main" id="{1A1D514A-6E09-21D8-57EE-5EB566861ECA}"/>
              </a:ext>
            </a:extLst>
          </p:cNvPr>
          <p:cNvSpPr>
            <a:spLocks noGrp="1"/>
          </p:cNvSpPr>
          <p:nvPr>
            <p:ph sz="quarter" idx="11"/>
          </p:nvPr>
        </p:nvSpPr>
        <p:spPr>
          <a:xfrm>
            <a:off x="6393873" y="1030901"/>
            <a:ext cx="5383997" cy="5339019"/>
          </a:xfrm>
          <a:prstGeom prst="rect">
            <a:avLst/>
          </a:prstGeom>
        </p:spPr>
        <p:txBody>
          <a:bodyPr>
            <a:noAutofit/>
          </a:bodyPr>
          <a:lstStyle>
            <a:lvl1pPr marL="256032" indent="-256032">
              <a:spcBef>
                <a:spcPts val="800"/>
              </a:spcBef>
              <a:spcAft>
                <a:spcPts val="300"/>
              </a:spcAft>
              <a:buClr>
                <a:schemeClr val="tx1"/>
              </a:buClr>
              <a:buFont typeface="Arial" panose="020B0604020202020204" pitchFamily="34" charset="0"/>
              <a:buChar char="•"/>
              <a:defRPr b="1">
                <a:solidFill>
                  <a:schemeClr val="tx1"/>
                </a:solidFill>
                <a:latin typeface="Century Gothic" panose="020B0502020202020204" pitchFamily="34" charset="0"/>
                <a:ea typeface="MS Gothic" panose="020B0609070205080204" pitchFamily="49" charset="-128"/>
                <a:cs typeface="Arial Unicode MS" panose="020B0604020202020204" pitchFamily="34" charset="-128"/>
              </a:defRPr>
            </a:lvl1pPr>
            <a:lvl2pPr marL="566928" indent="-210312">
              <a:spcBef>
                <a:spcPts val="0"/>
              </a:spcBef>
              <a:spcAft>
                <a:spcPts val="400"/>
              </a:spcAft>
              <a:buClr>
                <a:schemeClr val="tx1"/>
              </a:buClr>
              <a:buFont typeface="Century Gothic" panose="020B0502020202020204" pitchFamily="34" charset="0"/>
              <a:buChar char="–"/>
              <a:defRPr>
                <a:solidFill>
                  <a:schemeClr val="tx1"/>
                </a:solidFill>
                <a:latin typeface="Century Gothic" panose="020B0502020202020204" pitchFamily="34" charset="0"/>
                <a:ea typeface="MS Gothic" panose="020B0609070205080204" pitchFamily="49" charset="-128"/>
              </a:defRPr>
            </a:lvl2pPr>
            <a:lvl3pPr marL="777240" indent="-182880">
              <a:spcBef>
                <a:spcPts val="200"/>
              </a:spcBef>
              <a:spcAft>
                <a:spcPts val="200"/>
              </a:spcAft>
              <a:buClr>
                <a:schemeClr val="tx1"/>
              </a:buClr>
              <a:buFont typeface="Wingdings" pitchFamily="2" charset="2"/>
              <a:buChar char="§"/>
              <a:defRPr>
                <a:solidFill>
                  <a:schemeClr val="tx1"/>
                </a:solidFill>
                <a:latin typeface="Century Gothic" panose="020B0502020202020204" pitchFamily="34" charset="0"/>
              </a:defRPr>
            </a:lvl3pPr>
            <a:lvl4pPr marL="852183" indent="-112671">
              <a:buClr>
                <a:schemeClr val="accent2"/>
              </a:buClr>
              <a:buFont typeface="Century Gothic" panose="020B0502020202020204" pitchFamily="34" charset="0"/>
              <a:buChar char="–"/>
              <a:defRPr>
                <a:solidFill>
                  <a:srgbClr val="173C6D"/>
                </a:solidFill>
                <a:latin typeface="Century Gothic" panose="020B0502020202020204" pitchFamily="34" charset="0"/>
              </a:defRPr>
            </a:lvl4pPr>
            <a:lvl5pPr marL="1039442" indent="-117433">
              <a:buClr>
                <a:schemeClr val="accent2"/>
              </a:buClr>
              <a:buFont typeface="Arial" panose="020B0604020202020204" pitchFamily="34" charset="0"/>
              <a:buChar char="•"/>
              <a:defRPr>
                <a:solidFill>
                  <a:srgbClr val="173C6D"/>
                </a:solidFill>
                <a:latin typeface="Century Gothic" panose="020B0502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201651A3-B821-302E-8AF4-2D6849C1FAD2}"/>
              </a:ext>
            </a:extLst>
          </p:cNvPr>
          <p:cNvSpPr/>
          <p:nvPr userDrawn="1"/>
        </p:nvSpPr>
        <p:spPr>
          <a:xfrm>
            <a:off x="0" y="6520647"/>
            <a:ext cx="9074728" cy="337353"/>
          </a:xfrm>
          <a:prstGeom prst="rect">
            <a:avLst/>
          </a:prstGeom>
          <a:solidFill>
            <a:schemeClr val="tx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1600" dirty="0">
              <a:latin typeface="Century Gothic" panose="020B0502020202020204" pitchFamily="34" charset="0"/>
            </a:endParaRPr>
          </a:p>
        </p:txBody>
      </p:sp>
      <p:pic>
        <p:nvPicPr>
          <p:cNvPr id="5" name="Picture 4">
            <a:extLst>
              <a:ext uri="{FF2B5EF4-FFF2-40B4-BE49-F238E27FC236}">
                <a16:creationId xmlns:a16="http://schemas.microsoft.com/office/drawing/2014/main" id="{F71D5A14-EDCD-5301-E7FA-6030073FE360}"/>
              </a:ext>
            </a:extLst>
          </p:cNvPr>
          <p:cNvPicPr>
            <a:picLocks noChangeAspect="1"/>
          </p:cNvPicPr>
          <p:nvPr userDrawn="1"/>
        </p:nvPicPr>
        <p:blipFill>
          <a:blip r:embed="rId2">
            <a:alphaModFix/>
          </a:blip>
          <a:stretch>
            <a:fillRect/>
          </a:stretch>
        </p:blipFill>
        <p:spPr>
          <a:xfrm>
            <a:off x="11313413" y="82385"/>
            <a:ext cx="760106" cy="628815"/>
          </a:xfrm>
          <a:prstGeom prst="rect">
            <a:avLst/>
          </a:prstGeom>
        </p:spPr>
      </p:pic>
      <p:sp>
        <p:nvSpPr>
          <p:cNvPr id="4" name="Text Placeholder 10">
            <a:extLst>
              <a:ext uri="{FF2B5EF4-FFF2-40B4-BE49-F238E27FC236}">
                <a16:creationId xmlns:a16="http://schemas.microsoft.com/office/drawing/2014/main" id="{53B433D1-A1D5-9260-55AF-CCE54AECC9A6}"/>
              </a:ext>
            </a:extLst>
          </p:cNvPr>
          <p:cNvSpPr>
            <a:spLocks noGrp="1"/>
          </p:cNvSpPr>
          <p:nvPr>
            <p:ph type="body" sz="quarter" idx="12" hasCustomPrompt="1"/>
          </p:nvPr>
        </p:nvSpPr>
        <p:spPr>
          <a:xfrm>
            <a:off x="-1" y="6485379"/>
            <a:ext cx="9074728" cy="372619"/>
          </a:xfrm>
        </p:spPr>
        <p:txBody>
          <a:bodyPr anchor="b">
            <a:normAutofit/>
          </a:bodyPr>
          <a:lstStyle>
            <a:lvl1pPr marL="0" indent="0">
              <a:spcBef>
                <a:spcPts val="0"/>
              </a:spcBef>
              <a:spcAft>
                <a:spcPts val="0"/>
              </a:spcAft>
              <a:buNone/>
              <a:defRPr sz="1600">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lgn="l"/>
            <a:r>
              <a:rPr lang="en-US" sz="1600" dirty="0">
                <a:latin typeface="Century Gothic" panose="020B0502020202020204" pitchFamily="34" charset="0"/>
              </a:rPr>
              <a:t>AIAA AVIATION 2025  |  Las Vegas, NV</a:t>
            </a:r>
          </a:p>
        </p:txBody>
      </p:sp>
    </p:spTree>
    <p:extLst>
      <p:ext uri="{BB962C8B-B14F-4D97-AF65-F5344CB8AC3E}">
        <p14:creationId xmlns:p14="http://schemas.microsoft.com/office/powerpoint/2010/main" val="110658685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x">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032F162-2120-0EE7-394E-CB85E6B5D3FE}"/>
              </a:ext>
            </a:extLst>
          </p:cNvPr>
          <p:cNvSpPr/>
          <p:nvPr userDrawn="1"/>
        </p:nvSpPr>
        <p:spPr>
          <a:xfrm>
            <a:off x="9421091" y="6520647"/>
            <a:ext cx="2770909" cy="337353"/>
          </a:xfrm>
          <a:prstGeom prst="rect">
            <a:avLst/>
          </a:prstGeom>
          <a:solidFill>
            <a:schemeClr val="bg2"/>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2077" y="128113"/>
            <a:ext cx="11086645" cy="587694"/>
          </a:xfrm>
        </p:spPr>
        <p:txBody>
          <a:bodyPr/>
          <a:lstStyle>
            <a:lvl1pPr>
              <a:defRPr sz="3300">
                <a:solidFill>
                  <a:schemeClr val="tx1"/>
                </a:solidFill>
              </a:defRPr>
            </a:lvl1pPr>
          </a:lstStyle>
          <a:p>
            <a:r>
              <a:rPr lang="en-US" dirty="0"/>
              <a:t>Click to edit Master title style</a:t>
            </a:r>
            <a:endParaRPr dirty="0"/>
          </a:p>
        </p:txBody>
      </p:sp>
      <p:sp>
        <p:nvSpPr>
          <p:cNvPr id="9" name="Rectangle 8"/>
          <p:cNvSpPr/>
          <p:nvPr userDrawn="1"/>
        </p:nvSpPr>
        <p:spPr>
          <a:xfrm>
            <a:off x="0" y="831266"/>
            <a:ext cx="12192000" cy="489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9" tIns="45714" rIns="91429" bIns="45714" rtlCol="0" anchor="ctr"/>
          <a:lstStyle/>
          <a:p>
            <a:pPr algn="ctr"/>
            <a:endParaRPr sz="1800" dirty="0">
              <a:latin typeface="Helvetica"/>
            </a:endParaRPr>
          </a:p>
        </p:txBody>
      </p:sp>
      <p:sp>
        <p:nvSpPr>
          <p:cNvPr id="10" name="Slide Number Placeholder 5"/>
          <p:cNvSpPr txBox="1">
            <a:spLocks/>
          </p:cNvSpPr>
          <p:nvPr userDrawn="1"/>
        </p:nvSpPr>
        <p:spPr>
          <a:xfrm>
            <a:off x="11181290" y="6548283"/>
            <a:ext cx="914400" cy="282007"/>
          </a:xfrm>
          <a:prstGeom prst="rect">
            <a:avLst/>
          </a:prstGeom>
        </p:spPr>
        <p:txBody>
          <a:bodyPr vert="horz" lIns="0" tIns="0" rIns="0" bIns="0" rtlCol="0" anchor="ctr"/>
          <a:lstStyle>
            <a:defPPr>
              <a:defRPr lang="en-US"/>
            </a:defPPr>
            <a:lvl1pPr marL="0" algn="r" defTabSz="914400" rtl="0" eaLnBrk="1" latinLnBrk="0" hangingPunct="1">
              <a:defRPr sz="1100" b="1" kern="1200">
                <a:solidFill>
                  <a:schemeClr val="tx2">
                    <a:lumMod val="60000"/>
                    <a:lumOff val="4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4FDE49E-FE7A-224B-8D0A-362FD12D8865}" type="slidenum">
              <a:rPr lang="en-US" sz="1100" smtClean="0">
                <a:solidFill>
                  <a:srgbClr val="203E7C"/>
                </a:solidFill>
                <a:latin typeface="Helvetica"/>
              </a:rPr>
              <a:pPr/>
              <a:t>‹#›</a:t>
            </a:fld>
            <a:endParaRPr lang="en-US" sz="1100" dirty="0">
              <a:solidFill>
                <a:srgbClr val="203E7C"/>
              </a:solidFill>
              <a:latin typeface="Helvetica"/>
            </a:endParaRPr>
          </a:p>
        </p:txBody>
      </p:sp>
      <p:sp>
        <p:nvSpPr>
          <p:cNvPr id="13" name="Content Placeholder 3">
            <a:extLst>
              <a:ext uri="{FF2B5EF4-FFF2-40B4-BE49-F238E27FC236}">
                <a16:creationId xmlns:a16="http://schemas.microsoft.com/office/drawing/2014/main" id="{C1C5BF1A-C124-A247-BA72-081742E368FF}"/>
              </a:ext>
            </a:extLst>
          </p:cNvPr>
          <p:cNvSpPr>
            <a:spLocks noGrp="1"/>
          </p:cNvSpPr>
          <p:nvPr>
            <p:ph sz="quarter" idx="10"/>
          </p:nvPr>
        </p:nvSpPr>
        <p:spPr>
          <a:xfrm>
            <a:off x="292073" y="995632"/>
            <a:ext cx="3647439" cy="2529887"/>
          </a:xfrm>
          <a:prstGeom prst="rect">
            <a:avLst/>
          </a:prstGeom>
        </p:spPr>
        <p:txBody>
          <a:bodyPr>
            <a:noAutofit/>
          </a:bodyPr>
          <a:lstStyle>
            <a:lvl1pPr marL="256032" indent="-256032">
              <a:spcBef>
                <a:spcPts val="800"/>
              </a:spcBef>
              <a:spcAft>
                <a:spcPts val="300"/>
              </a:spcAft>
              <a:buClr>
                <a:schemeClr val="tx1"/>
              </a:buClr>
              <a:buFont typeface="Arial" panose="020B0604020202020204" pitchFamily="34" charset="0"/>
              <a:buChar char="•"/>
              <a:defRPr b="1">
                <a:solidFill>
                  <a:schemeClr val="tx1"/>
                </a:solidFill>
                <a:latin typeface="Century Gothic" panose="020B0502020202020204" pitchFamily="34" charset="0"/>
                <a:ea typeface="MS Gothic" panose="020B0609070205080204" pitchFamily="49" charset="-128"/>
                <a:cs typeface="Arial Unicode MS" panose="020B0604020202020204" pitchFamily="34" charset="-128"/>
              </a:defRPr>
            </a:lvl1pPr>
            <a:lvl2pPr marL="566928" indent="-210312">
              <a:spcBef>
                <a:spcPts val="0"/>
              </a:spcBef>
              <a:spcAft>
                <a:spcPts val="400"/>
              </a:spcAft>
              <a:buClr>
                <a:schemeClr val="tx1"/>
              </a:buClr>
              <a:buFont typeface="Century Gothic" panose="020B0502020202020204" pitchFamily="34" charset="0"/>
              <a:buChar char="–"/>
              <a:defRPr>
                <a:solidFill>
                  <a:schemeClr val="tx1"/>
                </a:solidFill>
                <a:latin typeface="Century Gothic" panose="020B0502020202020204" pitchFamily="34" charset="0"/>
                <a:ea typeface="MS Gothic" panose="020B0609070205080204" pitchFamily="49" charset="-128"/>
              </a:defRPr>
            </a:lvl2pPr>
            <a:lvl3pPr marL="777240" indent="-182880">
              <a:spcBef>
                <a:spcPts val="200"/>
              </a:spcBef>
              <a:spcAft>
                <a:spcPts val="200"/>
              </a:spcAft>
              <a:buClr>
                <a:schemeClr val="tx1"/>
              </a:buClr>
              <a:buFont typeface="Wingdings" pitchFamily="2" charset="2"/>
              <a:buChar char="§"/>
              <a:defRPr>
                <a:solidFill>
                  <a:schemeClr val="tx1"/>
                </a:solidFill>
                <a:latin typeface="Century Gothic" panose="020B0502020202020204" pitchFamily="34" charset="0"/>
              </a:defRPr>
            </a:lvl3pPr>
            <a:lvl4pPr marL="852183" indent="-112671">
              <a:buClr>
                <a:schemeClr val="accent2"/>
              </a:buClr>
              <a:buFont typeface="Century Gothic" panose="020B0502020202020204" pitchFamily="34" charset="0"/>
              <a:buChar char="–"/>
              <a:defRPr>
                <a:solidFill>
                  <a:srgbClr val="173C6D"/>
                </a:solidFill>
                <a:latin typeface="Century Gothic" panose="020B0502020202020204" pitchFamily="34" charset="0"/>
              </a:defRPr>
            </a:lvl4pPr>
            <a:lvl5pPr marL="1039442" indent="-117433">
              <a:buClr>
                <a:schemeClr val="accent2"/>
              </a:buClr>
              <a:buFont typeface="Arial" panose="020B0604020202020204" pitchFamily="34" charset="0"/>
              <a:buChar char="•"/>
              <a:defRPr>
                <a:solidFill>
                  <a:srgbClr val="173C6D"/>
                </a:solidFill>
                <a:latin typeface="Century Gothic" panose="020B0502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201651A3-B821-302E-8AF4-2D6849C1FAD2}"/>
              </a:ext>
            </a:extLst>
          </p:cNvPr>
          <p:cNvSpPr/>
          <p:nvPr userDrawn="1"/>
        </p:nvSpPr>
        <p:spPr>
          <a:xfrm>
            <a:off x="0" y="6520647"/>
            <a:ext cx="9074728" cy="337353"/>
          </a:xfrm>
          <a:prstGeom prst="rect">
            <a:avLst/>
          </a:prstGeom>
          <a:solidFill>
            <a:schemeClr val="tx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1600" dirty="0">
              <a:latin typeface="Century Gothic" panose="020B0502020202020204" pitchFamily="34" charset="0"/>
            </a:endParaRPr>
          </a:p>
        </p:txBody>
      </p:sp>
      <p:pic>
        <p:nvPicPr>
          <p:cNvPr id="5" name="Picture 4">
            <a:extLst>
              <a:ext uri="{FF2B5EF4-FFF2-40B4-BE49-F238E27FC236}">
                <a16:creationId xmlns:a16="http://schemas.microsoft.com/office/drawing/2014/main" id="{F71D5A14-EDCD-5301-E7FA-6030073FE360}"/>
              </a:ext>
            </a:extLst>
          </p:cNvPr>
          <p:cNvPicPr>
            <a:picLocks noChangeAspect="1"/>
          </p:cNvPicPr>
          <p:nvPr userDrawn="1"/>
        </p:nvPicPr>
        <p:blipFill>
          <a:blip r:embed="rId2">
            <a:alphaModFix/>
          </a:blip>
          <a:stretch>
            <a:fillRect/>
          </a:stretch>
        </p:blipFill>
        <p:spPr>
          <a:xfrm>
            <a:off x="11313413" y="82385"/>
            <a:ext cx="760106" cy="628815"/>
          </a:xfrm>
          <a:prstGeom prst="rect">
            <a:avLst/>
          </a:prstGeom>
        </p:spPr>
      </p:pic>
      <p:sp>
        <p:nvSpPr>
          <p:cNvPr id="4" name="Text Placeholder 10">
            <a:extLst>
              <a:ext uri="{FF2B5EF4-FFF2-40B4-BE49-F238E27FC236}">
                <a16:creationId xmlns:a16="http://schemas.microsoft.com/office/drawing/2014/main" id="{53B433D1-A1D5-9260-55AF-CCE54AECC9A6}"/>
              </a:ext>
            </a:extLst>
          </p:cNvPr>
          <p:cNvSpPr>
            <a:spLocks noGrp="1"/>
          </p:cNvSpPr>
          <p:nvPr>
            <p:ph type="body" sz="quarter" idx="12" hasCustomPrompt="1"/>
          </p:nvPr>
        </p:nvSpPr>
        <p:spPr>
          <a:xfrm>
            <a:off x="-1" y="6485379"/>
            <a:ext cx="9074728" cy="372619"/>
          </a:xfrm>
        </p:spPr>
        <p:txBody>
          <a:bodyPr anchor="b">
            <a:normAutofit/>
          </a:bodyPr>
          <a:lstStyle>
            <a:lvl1pPr marL="0" indent="0">
              <a:spcBef>
                <a:spcPts val="0"/>
              </a:spcBef>
              <a:spcAft>
                <a:spcPts val="0"/>
              </a:spcAft>
              <a:buNone/>
              <a:defRPr sz="1600">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lgn="l"/>
            <a:r>
              <a:rPr lang="en-US" sz="1600" dirty="0">
                <a:latin typeface="Century Gothic" panose="020B0502020202020204" pitchFamily="34" charset="0"/>
              </a:rPr>
              <a:t>AIAA AVIATION 2025  |  Las Vegas, NV</a:t>
            </a:r>
          </a:p>
        </p:txBody>
      </p:sp>
      <p:sp>
        <p:nvSpPr>
          <p:cNvPr id="6" name="Content Placeholder 3">
            <a:extLst>
              <a:ext uri="{FF2B5EF4-FFF2-40B4-BE49-F238E27FC236}">
                <a16:creationId xmlns:a16="http://schemas.microsoft.com/office/drawing/2014/main" id="{BF96F957-40E1-12DB-1415-F91823686E22}"/>
              </a:ext>
            </a:extLst>
          </p:cNvPr>
          <p:cNvSpPr>
            <a:spLocks noGrp="1"/>
          </p:cNvSpPr>
          <p:nvPr>
            <p:ph sz="quarter" idx="13"/>
          </p:nvPr>
        </p:nvSpPr>
        <p:spPr>
          <a:xfrm>
            <a:off x="4272280" y="995633"/>
            <a:ext cx="3647439" cy="2529887"/>
          </a:xfrm>
          <a:prstGeom prst="rect">
            <a:avLst/>
          </a:prstGeom>
        </p:spPr>
        <p:txBody>
          <a:bodyPr>
            <a:noAutofit/>
          </a:bodyPr>
          <a:lstStyle>
            <a:lvl1pPr marL="256032" indent="-256032">
              <a:spcBef>
                <a:spcPts val="800"/>
              </a:spcBef>
              <a:spcAft>
                <a:spcPts val="300"/>
              </a:spcAft>
              <a:buClr>
                <a:schemeClr val="tx1"/>
              </a:buClr>
              <a:buFont typeface="Arial" panose="020B0604020202020204" pitchFamily="34" charset="0"/>
              <a:buChar char="•"/>
              <a:defRPr b="1">
                <a:solidFill>
                  <a:schemeClr val="tx1"/>
                </a:solidFill>
                <a:latin typeface="Century Gothic" panose="020B0502020202020204" pitchFamily="34" charset="0"/>
                <a:ea typeface="MS Gothic" panose="020B0609070205080204" pitchFamily="49" charset="-128"/>
                <a:cs typeface="Arial Unicode MS" panose="020B0604020202020204" pitchFamily="34" charset="-128"/>
              </a:defRPr>
            </a:lvl1pPr>
            <a:lvl2pPr marL="566928" indent="-210312">
              <a:spcBef>
                <a:spcPts val="0"/>
              </a:spcBef>
              <a:spcAft>
                <a:spcPts val="400"/>
              </a:spcAft>
              <a:buClr>
                <a:schemeClr val="tx1"/>
              </a:buClr>
              <a:buFont typeface="Century Gothic" panose="020B0502020202020204" pitchFamily="34" charset="0"/>
              <a:buChar char="–"/>
              <a:defRPr>
                <a:solidFill>
                  <a:schemeClr val="tx1"/>
                </a:solidFill>
                <a:latin typeface="Century Gothic" panose="020B0502020202020204" pitchFamily="34" charset="0"/>
                <a:ea typeface="MS Gothic" panose="020B0609070205080204" pitchFamily="49" charset="-128"/>
              </a:defRPr>
            </a:lvl2pPr>
            <a:lvl3pPr marL="777240" indent="-182880">
              <a:spcBef>
                <a:spcPts val="200"/>
              </a:spcBef>
              <a:spcAft>
                <a:spcPts val="200"/>
              </a:spcAft>
              <a:buClr>
                <a:schemeClr val="tx1"/>
              </a:buClr>
              <a:buFont typeface="Wingdings" pitchFamily="2" charset="2"/>
              <a:buChar char="§"/>
              <a:defRPr>
                <a:solidFill>
                  <a:schemeClr val="tx1"/>
                </a:solidFill>
                <a:latin typeface="Century Gothic" panose="020B0502020202020204" pitchFamily="34" charset="0"/>
              </a:defRPr>
            </a:lvl3pPr>
            <a:lvl4pPr marL="852183" indent="-112671">
              <a:buClr>
                <a:schemeClr val="accent2"/>
              </a:buClr>
              <a:buFont typeface="Century Gothic" panose="020B0502020202020204" pitchFamily="34" charset="0"/>
              <a:buChar char="–"/>
              <a:defRPr>
                <a:solidFill>
                  <a:srgbClr val="173C6D"/>
                </a:solidFill>
                <a:latin typeface="Century Gothic" panose="020B0502020202020204" pitchFamily="34" charset="0"/>
              </a:defRPr>
            </a:lvl4pPr>
            <a:lvl5pPr marL="1039442" indent="-117433">
              <a:buClr>
                <a:schemeClr val="accent2"/>
              </a:buClr>
              <a:buFont typeface="Arial" panose="020B0604020202020204" pitchFamily="34" charset="0"/>
              <a:buChar char="•"/>
              <a:defRPr>
                <a:solidFill>
                  <a:srgbClr val="173C6D"/>
                </a:solidFill>
                <a:latin typeface="Century Gothic" panose="020B0502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a:extLst>
              <a:ext uri="{FF2B5EF4-FFF2-40B4-BE49-F238E27FC236}">
                <a16:creationId xmlns:a16="http://schemas.microsoft.com/office/drawing/2014/main" id="{2CF9E955-EF51-22F0-6206-AECED2480EE8}"/>
              </a:ext>
            </a:extLst>
          </p:cNvPr>
          <p:cNvSpPr>
            <a:spLocks noGrp="1"/>
          </p:cNvSpPr>
          <p:nvPr>
            <p:ph sz="quarter" idx="14"/>
          </p:nvPr>
        </p:nvSpPr>
        <p:spPr>
          <a:xfrm>
            <a:off x="8252487" y="995633"/>
            <a:ext cx="3647439" cy="2529887"/>
          </a:xfrm>
          <a:prstGeom prst="rect">
            <a:avLst/>
          </a:prstGeom>
        </p:spPr>
        <p:txBody>
          <a:bodyPr>
            <a:noAutofit/>
          </a:bodyPr>
          <a:lstStyle>
            <a:lvl1pPr marL="256032" indent="-256032">
              <a:spcBef>
                <a:spcPts val="800"/>
              </a:spcBef>
              <a:spcAft>
                <a:spcPts val="300"/>
              </a:spcAft>
              <a:buClr>
                <a:schemeClr val="tx1"/>
              </a:buClr>
              <a:buFont typeface="Arial" panose="020B0604020202020204" pitchFamily="34" charset="0"/>
              <a:buChar char="•"/>
              <a:defRPr b="1">
                <a:solidFill>
                  <a:schemeClr val="tx1"/>
                </a:solidFill>
                <a:latin typeface="Century Gothic" panose="020B0502020202020204" pitchFamily="34" charset="0"/>
                <a:ea typeface="MS Gothic" panose="020B0609070205080204" pitchFamily="49" charset="-128"/>
                <a:cs typeface="Arial Unicode MS" panose="020B0604020202020204" pitchFamily="34" charset="-128"/>
              </a:defRPr>
            </a:lvl1pPr>
            <a:lvl2pPr marL="566928" indent="-210312">
              <a:spcBef>
                <a:spcPts val="0"/>
              </a:spcBef>
              <a:spcAft>
                <a:spcPts val="400"/>
              </a:spcAft>
              <a:buClr>
                <a:schemeClr val="tx1"/>
              </a:buClr>
              <a:buFont typeface="Century Gothic" panose="020B0502020202020204" pitchFamily="34" charset="0"/>
              <a:buChar char="–"/>
              <a:defRPr>
                <a:solidFill>
                  <a:schemeClr val="tx1"/>
                </a:solidFill>
                <a:latin typeface="Century Gothic" panose="020B0502020202020204" pitchFamily="34" charset="0"/>
                <a:ea typeface="MS Gothic" panose="020B0609070205080204" pitchFamily="49" charset="-128"/>
              </a:defRPr>
            </a:lvl2pPr>
            <a:lvl3pPr marL="777240" indent="-182880">
              <a:spcBef>
                <a:spcPts val="200"/>
              </a:spcBef>
              <a:spcAft>
                <a:spcPts val="200"/>
              </a:spcAft>
              <a:buClr>
                <a:schemeClr val="tx1"/>
              </a:buClr>
              <a:buFont typeface="Wingdings" pitchFamily="2" charset="2"/>
              <a:buChar char="§"/>
              <a:defRPr>
                <a:solidFill>
                  <a:schemeClr val="tx1"/>
                </a:solidFill>
                <a:latin typeface="Century Gothic" panose="020B0502020202020204" pitchFamily="34" charset="0"/>
              </a:defRPr>
            </a:lvl3pPr>
            <a:lvl4pPr marL="852183" indent="-112671">
              <a:buClr>
                <a:schemeClr val="accent2"/>
              </a:buClr>
              <a:buFont typeface="Century Gothic" panose="020B0502020202020204" pitchFamily="34" charset="0"/>
              <a:buChar char="–"/>
              <a:defRPr>
                <a:solidFill>
                  <a:srgbClr val="173C6D"/>
                </a:solidFill>
                <a:latin typeface="Century Gothic" panose="020B0502020202020204" pitchFamily="34" charset="0"/>
              </a:defRPr>
            </a:lvl4pPr>
            <a:lvl5pPr marL="1039442" indent="-117433">
              <a:buClr>
                <a:schemeClr val="accent2"/>
              </a:buClr>
              <a:buFont typeface="Arial" panose="020B0604020202020204" pitchFamily="34" charset="0"/>
              <a:buChar char="•"/>
              <a:defRPr>
                <a:solidFill>
                  <a:srgbClr val="173C6D"/>
                </a:solidFill>
                <a:latin typeface="Century Gothic" panose="020B0502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a:extLst>
              <a:ext uri="{FF2B5EF4-FFF2-40B4-BE49-F238E27FC236}">
                <a16:creationId xmlns:a16="http://schemas.microsoft.com/office/drawing/2014/main" id="{0FB54B39-5194-46B5-7E56-E6DD68E91B36}"/>
              </a:ext>
            </a:extLst>
          </p:cNvPr>
          <p:cNvSpPr>
            <a:spLocks noGrp="1"/>
          </p:cNvSpPr>
          <p:nvPr>
            <p:ph sz="quarter" idx="15"/>
          </p:nvPr>
        </p:nvSpPr>
        <p:spPr>
          <a:xfrm>
            <a:off x="292073" y="3773378"/>
            <a:ext cx="3647439" cy="2529887"/>
          </a:xfrm>
          <a:prstGeom prst="rect">
            <a:avLst/>
          </a:prstGeom>
        </p:spPr>
        <p:txBody>
          <a:bodyPr>
            <a:noAutofit/>
          </a:bodyPr>
          <a:lstStyle>
            <a:lvl1pPr marL="256032" indent="-256032">
              <a:spcBef>
                <a:spcPts val="800"/>
              </a:spcBef>
              <a:spcAft>
                <a:spcPts val="300"/>
              </a:spcAft>
              <a:buClr>
                <a:schemeClr val="tx1"/>
              </a:buClr>
              <a:buFont typeface="Arial" panose="020B0604020202020204" pitchFamily="34" charset="0"/>
              <a:buChar char="•"/>
              <a:defRPr b="1">
                <a:solidFill>
                  <a:schemeClr val="tx1"/>
                </a:solidFill>
                <a:latin typeface="Century Gothic" panose="020B0502020202020204" pitchFamily="34" charset="0"/>
                <a:ea typeface="MS Gothic" panose="020B0609070205080204" pitchFamily="49" charset="-128"/>
                <a:cs typeface="Arial Unicode MS" panose="020B0604020202020204" pitchFamily="34" charset="-128"/>
              </a:defRPr>
            </a:lvl1pPr>
            <a:lvl2pPr marL="566928" indent="-210312">
              <a:spcBef>
                <a:spcPts val="0"/>
              </a:spcBef>
              <a:spcAft>
                <a:spcPts val="400"/>
              </a:spcAft>
              <a:buClr>
                <a:schemeClr val="tx1"/>
              </a:buClr>
              <a:buFont typeface="Century Gothic" panose="020B0502020202020204" pitchFamily="34" charset="0"/>
              <a:buChar char="–"/>
              <a:defRPr>
                <a:solidFill>
                  <a:schemeClr val="tx1"/>
                </a:solidFill>
                <a:latin typeface="Century Gothic" panose="020B0502020202020204" pitchFamily="34" charset="0"/>
                <a:ea typeface="MS Gothic" panose="020B0609070205080204" pitchFamily="49" charset="-128"/>
              </a:defRPr>
            </a:lvl2pPr>
            <a:lvl3pPr marL="777240" indent="-182880">
              <a:spcBef>
                <a:spcPts val="200"/>
              </a:spcBef>
              <a:spcAft>
                <a:spcPts val="200"/>
              </a:spcAft>
              <a:buClr>
                <a:schemeClr val="tx1"/>
              </a:buClr>
              <a:buFont typeface="Wingdings" pitchFamily="2" charset="2"/>
              <a:buChar char="§"/>
              <a:defRPr>
                <a:solidFill>
                  <a:schemeClr val="tx1"/>
                </a:solidFill>
                <a:latin typeface="Century Gothic" panose="020B0502020202020204" pitchFamily="34" charset="0"/>
              </a:defRPr>
            </a:lvl3pPr>
            <a:lvl4pPr marL="852183" indent="-112671">
              <a:buClr>
                <a:schemeClr val="accent2"/>
              </a:buClr>
              <a:buFont typeface="Century Gothic" panose="020B0502020202020204" pitchFamily="34" charset="0"/>
              <a:buChar char="–"/>
              <a:defRPr>
                <a:solidFill>
                  <a:srgbClr val="173C6D"/>
                </a:solidFill>
                <a:latin typeface="Century Gothic" panose="020B0502020202020204" pitchFamily="34" charset="0"/>
              </a:defRPr>
            </a:lvl4pPr>
            <a:lvl5pPr marL="1039442" indent="-117433">
              <a:buClr>
                <a:schemeClr val="accent2"/>
              </a:buClr>
              <a:buFont typeface="Arial" panose="020B0604020202020204" pitchFamily="34" charset="0"/>
              <a:buChar char="•"/>
              <a:defRPr>
                <a:solidFill>
                  <a:srgbClr val="173C6D"/>
                </a:solidFill>
                <a:latin typeface="Century Gothic" panose="020B0502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3">
            <a:extLst>
              <a:ext uri="{FF2B5EF4-FFF2-40B4-BE49-F238E27FC236}">
                <a16:creationId xmlns:a16="http://schemas.microsoft.com/office/drawing/2014/main" id="{223C643D-1F33-D862-C3ED-3A247904A5DB}"/>
              </a:ext>
            </a:extLst>
          </p:cNvPr>
          <p:cNvSpPr>
            <a:spLocks noGrp="1"/>
          </p:cNvSpPr>
          <p:nvPr>
            <p:ph sz="quarter" idx="16"/>
          </p:nvPr>
        </p:nvSpPr>
        <p:spPr>
          <a:xfrm>
            <a:off x="4272280" y="3773379"/>
            <a:ext cx="3647439" cy="2529887"/>
          </a:xfrm>
          <a:prstGeom prst="rect">
            <a:avLst/>
          </a:prstGeom>
        </p:spPr>
        <p:txBody>
          <a:bodyPr>
            <a:noAutofit/>
          </a:bodyPr>
          <a:lstStyle>
            <a:lvl1pPr marL="256032" indent="-256032">
              <a:spcBef>
                <a:spcPts val="800"/>
              </a:spcBef>
              <a:spcAft>
                <a:spcPts val="300"/>
              </a:spcAft>
              <a:buClr>
                <a:schemeClr val="tx1"/>
              </a:buClr>
              <a:buFont typeface="Arial" panose="020B0604020202020204" pitchFamily="34" charset="0"/>
              <a:buChar char="•"/>
              <a:defRPr b="1">
                <a:solidFill>
                  <a:schemeClr val="tx1"/>
                </a:solidFill>
                <a:latin typeface="Century Gothic" panose="020B0502020202020204" pitchFamily="34" charset="0"/>
                <a:ea typeface="MS Gothic" panose="020B0609070205080204" pitchFamily="49" charset="-128"/>
                <a:cs typeface="Arial Unicode MS" panose="020B0604020202020204" pitchFamily="34" charset="-128"/>
              </a:defRPr>
            </a:lvl1pPr>
            <a:lvl2pPr marL="566928" indent="-210312">
              <a:spcBef>
                <a:spcPts val="0"/>
              </a:spcBef>
              <a:spcAft>
                <a:spcPts val="400"/>
              </a:spcAft>
              <a:buClr>
                <a:schemeClr val="tx1"/>
              </a:buClr>
              <a:buFont typeface="Century Gothic" panose="020B0502020202020204" pitchFamily="34" charset="0"/>
              <a:buChar char="–"/>
              <a:defRPr>
                <a:solidFill>
                  <a:schemeClr val="tx1"/>
                </a:solidFill>
                <a:latin typeface="Century Gothic" panose="020B0502020202020204" pitchFamily="34" charset="0"/>
                <a:ea typeface="MS Gothic" panose="020B0609070205080204" pitchFamily="49" charset="-128"/>
              </a:defRPr>
            </a:lvl2pPr>
            <a:lvl3pPr marL="777240" indent="-182880">
              <a:spcBef>
                <a:spcPts val="200"/>
              </a:spcBef>
              <a:spcAft>
                <a:spcPts val="200"/>
              </a:spcAft>
              <a:buClr>
                <a:schemeClr val="tx1"/>
              </a:buClr>
              <a:buFont typeface="Wingdings" pitchFamily="2" charset="2"/>
              <a:buChar char="§"/>
              <a:defRPr>
                <a:solidFill>
                  <a:schemeClr val="tx1"/>
                </a:solidFill>
                <a:latin typeface="Century Gothic" panose="020B0502020202020204" pitchFamily="34" charset="0"/>
              </a:defRPr>
            </a:lvl3pPr>
            <a:lvl4pPr marL="852183" indent="-112671">
              <a:buClr>
                <a:schemeClr val="accent2"/>
              </a:buClr>
              <a:buFont typeface="Century Gothic" panose="020B0502020202020204" pitchFamily="34" charset="0"/>
              <a:buChar char="–"/>
              <a:defRPr>
                <a:solidFill>
                  <a:srgbClr val="173C6D"/>
                </a:solidFill>
                <a:latin typeface="Century Gothic" panose="020B0502020202020204" pitchFamily="34" charset="0"/>
              </a:defRPr>
            </a:lvl4pPr>
            <a:lvl5pPr marL="1039442" indent="-117433">
              <a:buClr>
                <a:schemeClr val="accent2"/>
              </a:buClr>
              <a:buFont typeface="Arial" panose="020B0604020202020204" pitchFamily="34" charset="0"/>
              <a:buChar char="•"/>
              <a:defRPr>
                <a:solidFill>
                  <a:srgbClr val="173C6D"/>
                </a:solidFill>
                <a:latin typeface="Century Gothic" panose="020B0502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83CEFF14-D4A1-9124-C379-8E211E5426EE}"/>
              </a:ext>
            </a:extLst>
          </p:cNvPr>
          <p:cNvSpPr>
            <a:spLocks noGrp="1"/>
          </p:cNvSpPr>
          <p:nvPr>
            <p:ph sz="quarter" idx="17"/>
          </p:nvPr>
        </p:nvSpPr>
        <p:spPr>
          <a:xfrm>
            <a:off x="8252487" y="3773379"/>
            <a:ext cx="3647439" cy="2529887"/>
          </a:xfrm>
          <a:prstGeom prst="rect">
            <a:avLst/>
          </a:prstGeom>
        </p:spPr>
        <p:txBody>
          <a:bodyPr>
            <a:noAutofit/>
          </a:bodyPr>
          <a:lstStyle>
            <a:lvl1pPr marL="256032" indent="-256032">
              <a:spcBef>
                <a:spcPts val="800"/>
              </a:spcBef>
              <a:spcAft>
                <a:spcPts val="300"/>
              </a:spcAft>
              <a:buClr>
                <a:schemeClr val="tx1"/>
              </a:buClr>
              <a:buFont typeface="Arial" panose="020B0604020202020204" pitchFamily="34" charset="0"/>
              <a:buChar char="•"/>
              <a:defRPr b="1">
                <a:solidFill>
                  <a:schemeClr val="tx1"/>
                </a:solidFill>
                <a:latin typeface="Century Gothic" panose="020B0502020202020204" pitchFamily="34" charset="0"/>
                <a:ea typeface="MS Gothic" panose="020B0609070205080204" pitchFamily="49" charset="-128"/>
                <a:cs typeface="Arial Unicode MS" panose="020B0604020202020204" pitchFamily="34" charset="-128"/>
              </a:defRPr>
            </a:lvl1pPr>
            <a:lvl2pPr marL="566928" indent="-210312">
              <a:spcBef>
                <a:spcPts val="0"/>
              </a:spcBef>
              <a:spcAft>
                <a:spcPts val="400"/>
              </a:spcAft>
              <a:buClr>
                <a:schemeClr val="tx1"/>
              </a:buClr>
              <a:buFont typeface="Century Gothic" panose="020B0502020202020204" pitchFamily="34" charset="0"/>
              <a:buChar char="–"/>
              <a:defRPr>
                <a:solidFill>
                  <a:schemeClr val="tx1"/>
                </a:solidFill>
                <a:latin typeface="Century Gothic" panose="020B0502020202020204" pitchFamily="34" charset="0"/>
                <a:ea typeface="MS Gothic" panose="020B0609070205080204" pitchFamily="49" charset="-128"/>
              </a:defRPr>
            </a:lvl2pPr>
            <a:lvl3pPr marL="777240" indent="-182880">
              <a:spcBef>
                <a:spcPts val="200"/>
              </a:spcBef>
              <a:spcAft>
                <a:spcPts val="200"/>
              </a:spcAft>
              <a:buClr>
                <a:schemeClr val="tx1"/>
              </a:buClr>
              <a:buFont typeface="Wingdings" pitchFamily="2" charset="2"/>
              <a:buChar char="§"/>
              <a:defRPr>
                <a:solidFill>
                  <a:schemeClr val="tx1"/>
                </a:solidFill>
                <a:latin typeface="Century Gothic" panose="020B0502020202020204" pitchFamily="34" charset="0"/>
              </a:defRPr>
            </a:lvl3pPr>
            <a:lvl4pPr marL="852183" indent="-112671">
              <a:buClr>
                <a:schemeClr val="accent2"/>
              </a:buClr>
              <a:buFont typeface="Century Gothic" panose="020B0502020202020204" pitchFamily="34" charset="0"/>
              <a:buChar char="–"/>
              <a:defRPr>
                <a:solidFill>
                  <a:srgbClr val="173C6D"/>
                </a:solidFill>
                <a:latin typeface="Century Gothic" panose="020B0502020202020204" pitchFamily="34" charset="0"/>
              </a:defRPr>
            </a:lvl4pPr>
            <a:lvl5pPr marL="1039442" indent="-117433">
              <a:buClr>
                <a:schemeClr val="accent2"/>
              </a:buClr>
              <a:buFont typeface="Arial" panose="020B0604020202020204" pitchFamily="34" charset="0"/>
              <a:buChar char="•"/>
              <a:defRPr>
                <a:solidFill>
                  <a:srgbClr val="173C6D"/>
                </a:solidFill>
                <a:latin typeface="Century Gothic" panose="020B0502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4400138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5944FA9-3E27-0ACD-257A-EED50E378F4F}"/>
              </a:ext>
            </a:extLst>
          </p:cNvPr>
          <p:cNvSpPr/>
          <p:nvPr userDrawn="1"/>
        </p:nvSpPr>
        <p:spPr>
          <a:xfrm>
            <a:off x="9421091" y="6520647"/>
            <a:ext cx="2770909" cy="337353"/>
          </a:xfrm>
          <a:prstGeom prst="rect">
            <a:avLst/>
          </a:prstGeom>
          <a:solidFill>
            <a:schemeClr val="bg2"/>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2077" y="128113"/>
            <a:ext cx="11086645" cy="587694"/>
          </a:xfrm>
        </p:spPr>
        <p:txBody>
          <a:bodyPr/>
          <a:lstStyle>
            <a:lvl1pPr>
              <a:defRPr sz="3300">
                <a:solidFill>
                  <a:schemeClr val="tx1"/>
                </a:solidFill>
              </a:defRPr>
            </a:lvl1pPr>
          </a:lstStyle>
          <a:p>
            <a:r>
              <a:rPr lang="en-US" dirty="0"/>
              <a:t>Click to edit Master title style</a:t>
            </a:r>
            <a:endParaRPr dirty="0"/>
          </a:p>
        </p:txBody>
      </p:sp>
      <p:sp>
        <p:nvSpPr>
          <p:cNvPr id="9" name="Rectangle 8"/>
          <p:cNvSpPr/>
          <p:nvPr userDrawn="1"/>
        </p:nvSpPr>
        <p:spPr>
          <a:xfrm>
            <a:off x="0" y="831266"/>
            <a:ext cx="12192000" cy="489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9" tIns="45714" rIns="91429" bIns="45714" rtlCol="0" anchor="ctr"/>
          <a:lstStyle/>
          <a:p>
            <a:pPr algn="ctr"/>
            <a:endParaRPr sz="1800" dirty="0">
              <a:latin typeface="Helvetica"/>
            </a:endParaRPr>
          </a:p>
        </p:txBody>
      </p:sp>
      <p:sp>
        <p:nvSpPr>
          <p:cNvPr id="10" name="Slide Number Placeholder 5"/>
          <p:cNvSpPr txBox="1">
            <a:spLocks/>
          </p:cNvSpPr>
          <p:nvPr userDrawn="1"/>
        </p:nvSpPr>
        <p:spPr>
          <a:xfrm>
            <a:off x="11181290" y="6548283"/>
            <a:ext cx="914400" cy="282007"/>
          </a:xfrm>
          <a:prstGeom prst="rect">
            <a:avLst/>
          </a:prstGeom>
        </p:spPr>
        <p:txBody>
          <a:bodyPr vert="horz" lIns="0" tIns="0" rIns="0" bIns="0" rtlCol="0" anchor="ctr"/>
          <a:lstStyle>
            <a:defPPr>
              <a:defRPr lang="en-US"/>
            </a:defPPr>
            <a:lvl1pPr marL="0" algn="r" defTabSz="914400" rtl="0" eaLnBrk="1" latinLnBrk="0" hangingPunct="1">
              <a:defRPr sz="1100" b="1" kern="1200">
                <a:solidFill>
                  <a:schemeClr val="tx2">
                    <a:lumMod val="60000"/>
                    <a:lumOff val="4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4FDE49E-FE7A-224B-8D0A-362FD12D8865}" type="slidenum">
              <a:rPr lang="en-US" sz="1100" smtClean="0">
                <a:solidFill>
                  <a:srgbClr val="203E7C"/>
                </a:solidFill>
                <a:latin typeface="Helvetica"/>
              </a:rPr>
              <a:pPr/>
              <a:t>‹#›</a:t>
            </a:fld>
            <a:endParaRPr lang="en-US" sz="1100" dirty="0">
              <a:solidFill>
                <a:srgbClr val="203E7C"/>
              </a:solidFill>
              <a:latin typeface="Helvetica"/>
            </a:endParaRPr>
          </a:p>
        </p:txBody>
      </p:sp>
      <p:sp>
        <p:nvSpPr>
          <p:cNvPr id="5" name="Rectangle 4">
            <a:extLst>
              <a:ext uri="{FF2B5EF4-FFF2-40B4-BE49-F238E27FC236}">
                <a16:creationId xmlns:a16="http://schemas.microsoft.com/office/drawing/2014/main" id="{B712817B-3C9E-CDFA-499B-C271906AA8C3}"/>
              </a:ext>
            </a:extLst>
          </p:cNvPr>
          <p:cNvSpPr/>
          <p:nvPr userDrawn="1"/>
        </p:nvSpPr>
        <p:spPr>
          <a:xfrm>
            <a:off x="0" y="6520647"/>
            <a:ext cx="9074728" cy="337353"/>
          </a:xfrm>
          <a:prstGeom prst="rect">
            <a:avLst/>
          </a:prstGeom>
          <a:solidFill>
            <a:schemeClr val="tx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1600" dirty="0">
              <a:latin typeface="Century Gothic" panose="020B0502020202020204" pitchFamily="34" charset="0"/>
            </a:endParaRPr>
          </a:p>
        </p:txBody>
      </p:sp>
      <p:pic>
        <p:nvPicPr>
          <p:cNvPr id="7" name="Picture 6">
            <a:extLst>
              <a:ext uri="{FF2B5EF4-FFF2-40B4-BE49-F238E27FC236}">
                <a16:creationId xmlns:a16="http://schemas.microsoft.com/office/drawing/2014/main" id="{72459E93-CF72-8261-B33D-11B4199A57C5}"/>
              </a:ext>
            </a:extLst>
          </p:cNvPr>
          <p:cNvPicPr>
            <a:picLocks noChangeAspect="1"/>
          </p:cNvPicPr>
          <p:nvPr userDrawn="1"/>
        </p:nvPicPr>
        <p:blipFill>
          <a:blip r:embed="rId2">
            <a:alphaModFix/>
          </a:blip>
          <a:stretch>
            <a:fillRect/>
          </a:stretch>
        </p:blipFill>
        <p:spPr>
          <a:xfrm>
            <a:off x="11313413" y="82385"/>
            <a:ext cx="760106" cy="628815"/>
          </a:xfrm>
          <a:prstGeom prst="rect">
            <a:avLst/>
          </a:prstGeom>
        </p:spPr>
      </p:pic>
      <p:sp>
        <p:nvSpPr>
          <p:cNvPr id="4" name="Text Placeholder 10">
            <a:extLst>
              <a:ext uri="{FF2B5EF4-FFF2-40B4-BE49-F238E27FC236}">
                <a16:creationId xmlns:a16="http://schemas.microsoft.com/office/drawing/2014/main" id="{2ED1DEEB-B39A-A413-9D20-F177882B3048}"/>
              </a:ext>
            </a:extLst>
          </p:cNvPr>
          <p:cNvSpPr>
            <a:spLocks noGrp="1"/>
          </p:cNvSpPr>
          <p:nvPr>
            <p:ph type="body" sz="quarter" idx="11" hasCustomPrompt="1"/>
          </p:nvPr>
        </p:nvSpPr>
        <p:spPr>
          <a:xfrm>
            <a:off x="-1" y="6485379"/>
            <a:ext cx="9074728" cy="372619"/>
          </a:xfrm>
        </p:spPr>
        <p:txBody>
          <a:bodyPr anchor="b">
            <a:normAutofit/>
          </a:bodyPr>
          <a:lstStyle>
            <a:lvl1pPr marL="0" indent="0">
              <a:spcBef>
                <a:spcPts val="0"/>
              </a:spcBef>
              <a:spcAft>
                <a:spcPts val="0"/>
              </a:spcAft>
              <a:buNone/>
              <a:defRPr sz="1600">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lgn="l"/>
            <a:r>
              <a:rPr lang="en-US" sz="1600" dirty="0">
                <a:latin typeface="Century Gothic" panose="020B0502020202020204" pitchFamily="34" charset="0"/>
              </a:rPr>
              <a:t>AIAA AVIATION 2025  |  Las Vegas, NV</a:t>
            </a:r>
          </a:p>
        </p:txBody>
      </p:sp>
    </p:spTree>
    <p:extLst>
      <p:ext uri="{BB962C8B-B14F-4D97-AF65-F5344CB8AC3E}">
        <p14:creationId xmlns:p14="http://schemas.microsoft.com/office/powerpoint/2010/main" val="230697661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eatball">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0C42FED7-2FC2-755F-490F-81DBA3E4CCC2}"/>
              </a:ext>
            </a:extLst>
          </p:cNvPr>
          <p:cNvSpPr/>
          <p:nvPr userDrawn="1"/>
        </p:nvSpPr>
        <p:spPr>
          <a:xfrm>
            <a:off x="9421090" y="6520647"/>
            <a:ext cx="2770909" cy="337353"/>
          </a:xfrm>
          <a:prstGeom prst="rect">
            <a:avLst/>
          </a:prstGeom>
          <a:solidFill>
            <a:srgbClr val="213E7C">
              <a:alpha val="30000"/>
            </a:srgb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laceholder 5"/>
          <p:cNvSpPr txBox="1">
            <a:spLocks/>
          </p:cNvSpPr>
          <p:nvPr userDrawn="1"/>
        </p:nvSpPr>
        <p:spPr>
          <a:xfrm>
            <a:off x="11181290" y="6548283"/>
            <a:ext cx="914400" cy="282007"/>
          </a:xfrm>
          <a:prstGeom prst="rect">
            <a:avLst/>
          </a:prstGeom>
        </p:spPr>
        <p:txBody>
          <a:bodyPr vert="horz" lIns="0" tIns="0" rIns="0" bIns="0" rtlCol="0" anchor="ctr"/>
          <a:lstStyle>
            <a:defPPr>
              <a:defRPr lang="en-US"/>
            </a:defPPr>
            <a:lvl1pPr marL="0" algn="r" defTabSz="914400" rtl="0" eaLnBrk="1" latinLnBrk="0" hangingPunct="1">
              <a:defRPr sz="1100" b="1" kern="1200">
                <a:solidFill>
                  <a:schemeClr val="tx2">
                    <a:lumMod val="60000"/>
                    <a:lumOff val="4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4FDE49E-FE7A-224B-8D0A-362FD12D8865}" type="slidenum">
              <a:rPr lang="en-US" sz="1100" smtClean="0">
                <a:solidFill>
                  <a:srgbClr val="203E7C"/>
                </a:solidFill>
                <a:latin typeface="Helvetica"/>
              </a:rPr>
              <a:pPr/>
              <a:t>‹#›</a:t>
            </a:fld>
            <a:endParaRPr lang="en-US" sz="1100" dirty="0">
              <a:solidFill>
                <a:srgbClr val="203E7C"/>
              </a:solidFill>
              <a:latin typeface="Helvetica"/>
            </a:endParaRPr>
          </a:p>
        </p:txBody>
      </p:sp>
      <p:sp>
        <p:nvSpPr>
          <p:cNvPr id="29" name="Rectangle 28">
            <a:extLst>
              <a:ext uri="{FF2B5EF4-FFF2-40B4-BE49-F238E27FC236}">
                <a16:creationId xmlns:a16="http://schemas.microsoft.com/office/drawing/2014/main" id="{B1E71580-926E-FDCB-BE38-35D093B222E8}"/>
              </a:ext>
            </a:extLst>
          </p:cNvPr>
          <p:cNvSpPr/>
          <p:nvPr userDrawn="1"/>
        </p:nvSpPr>
        <p:spPr>
          <a:xfrm>
            <a:off x="-1" y="6520647"/>
            <a:ext cx="9074728" cy="337353"/>
          </a:xfrm>
          <a:prstGeom prst="rect">
            <a:avLst/>
          </a:prstGeom>
          <a:solidFill>
            <a:srgbClr val="213E7C"/>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12DE96A-71B0-0AF1-5717-9AE8315E9056}"/>
              </a:ext>
            </a:extLst>
          </p:cNvPr>
          <p:cNvPicPr>
            <a:picLocks noChangeAspect="1"/>
          </p:cNvPicPr>
          <p:nvPr userDrawn="1"/>
        </p:nvPicPr>
        <p:blipFill>
          <a:blip r:embed="rId2"/>
          <a:stretch>
            <a:fillRect/>
          </a:stretch>
        </p:blipFill>
        <p:spPr>
          <a:xfrm>
            <a:off x="3743197" y="1322683"/>
            <a:ext cx="4705604" cy="3892816"/>
          </a:xfrm>
          <a:prstGeom prst="rect">
            <a:avLst/>
          </a:prstGeom>
        </p:spPr>
      </p:pic>
      <p:sp>
        <p:nvSpPr>
          <p:cNvPr id="4" name="Rectangle 3">
            <a:extLst>
              <a:ext uri="{FF2B5EF4-FFF2-40B4-BE49-F238E27FC236}">
                <a16:creationId xmlns:a16="http://schemas.microsoft.com/office/drawing/2014/main" id="{91D39148-23C8-EA7F-1BD9-2737C6E7F4E5}"/>
              </a:ext>
            </a:extLst>
          </p:cNvPr>
          <p:cNvSpPr/>
          <p:nvPr userDrawn="1"/>
        </p:nvSpPr>
        <p:spPr>
          <a:xfrm>
            <a:off x="11052313" y="27710"/>
            <a:ext cx="1043377" cy="827055"/>
          </a:xfrm>
          <a:prstGeom prst="rect">
            <a:avLst/>
          </a:prstGeom>
          <a:solidFill>
            <a:srgbClr val="FFFFFF"/>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3E8CC636-FC14-DABC-2B13-6829F854EE20}"/>
              </a:ext>
            </a:extLst>
          </p:cNvPr>
          <p:cNvSpPr txBox="1"/>
          <p:nvPr userDrawn="1"/>
        </p:nvSpPr>
        <p:spPr>
          <a:xfrm>
            <a:off x="4651335" y="5564642"/>
            <a:ext cx="2470227" cy="646331"/>
          </a:xfrm>
          <a:prstGeom prst="rect">
            <a:avLst/>
          </a:prstGeom>
          <a:noFill/>
        </p:spPr>
        <p:txBody>
          <a:bodyPr wrap="none" lIns="0" tIns="0" rIns="0" bIns="0" rtlCol="0">
            <a:spAutoFit/>
          </a:bodyPr>
          <a:lstStyle/>
          <a:p>
            <a:pPr algn="ctr"/>
            <a:r>
              <a:rPr lang="en-US" sz="1400" dirty="0">
                <a:solidFill>
                  <a:srgbClr val="213E7C"/>
                </a:solidFill>
                <a:latin typeface="Century Gothic" panose="020B0502020202020204" pitchFamily="34" charset="0"/>
              </a:rPr>
              <a:t>Brent Pomeroy</a:t>
            </a:r>
          </a:p>
          <a:p>
            <a:pPr algn="ctr"/>
            <a:r>
              <a:rPr lang="en-US" sz="1400" dirty="0" err="1">
                <a:solidFill>
                  <a:srgbClr val="213E7C"/>
                </a:solidFill>
                <a:latin typeface="Century Gothic" panose="020B0502020202020204" pitchFamily="34" charset="0"/>
              </a:rPr>
              <a:t>brent.w.pomeroy@nasa.gov</a:t>
            </a:r>
            <a:endParaRPr lang="en-US" sz="1400" dirty="0">
              <a:solidFill>
                <a:srgbClr val="213E7C"/>
              </a:solidFill>
              <a:latin typeface="Century Gothic" panose="020B0502020202020204" pitchFamily="34" charset="0"/>
            </a:endParaRPr>
          </a:p>
          <a:p>
            <a:pPr algn="ctr"/>
            <a:r>
              <a:rPr lang="en-US" sz="1400" dirty="0" err="1">
                <a:solidFill>
                  <a:srgbClr val="213E7C"/>
                </a:solidFill>
                <a:latin typeface="Century Gothic" panose="020B0502020202020204" pitchFamily="34" charset="0"/>
              </a:rPr>
              <a:t>dpwaiaa@gmail.com</a:t>
            </a:r>
            <a:endParaRPr lang="en-US" sz="1400" dirty="0">
              <a:solidFill>
                <a:srgbClr val="213E7C"/>
              </a:solidFill>
              <a:latin typeface="Century Gothic" panose="020B0502020202020204" pitchFamily="34" charset="0"/>
            </a:endParaRPr>
          </a:p>
        </p:txBody>
      </p:sp>
      <p:sp>
        <p:nvSpPr>
          <p:cNvPr id="5" name="Rectangle 4">
            <a:extLst>
              <a:ext uri="{FF2B5EF4-FFF2-40B4-BE49-F238E27FC236}">
                <a16:creationId xmlns:a16="http://schemas.microsoft.com/office/drawing/2014/main" id="{7FA3FCB2-64B0-D074-F52E-50BAC83B2382}"/>
              </a:ext>
            </a:extLst>
          </p:cNvPr>
          <p:cNvSpPr/>
          <p:nvPr userDrawn="1"/>
        </p:nvSpPr>
        <p:spPr>
          <a:xfrm>
            <a:off x="0" y="831266"/>
            <a:ext cx="12192000" cy="48908"/>
          </a:xfrm>
          <a:prstGeom prst="rect">
            <a:avLst/>
          </a:prstGeom>
          <a:solidFill>
            <a:srgbClr val="203E7C"/>
          </a:solidFill>
          <a:ln>
            <a:noFill/>
          </a:ln>
        </p:spPr>
        <p:style>
          <a:lnRef idx="2">
            <a:schemeClr val="accent1">
              <a:shade val="50000"/>
            </a:schemeClr>
          </a:lnRef>
          <a:fillRef idx="1">
            <a:schemeClr val="accent1"/>
          </a:fillRef>
          <a:effectRef idx="0">
            <a:schemeClr val="accent1"/>
          </a:effectRef>
          <a:fontRef idx="minor">
            <a:schemeClr val="lt1"/>
          </a:fontRef>
        </p:style>
        <p:txBody>
          <a:bodyPr lIns="91429" tIns="45714" rIns="91429" bIns="45714" rtlCol="0" anchor="ctr"/>
          <a:lstStyle/>
          <a:p>
            <a:pPr algn="ctr"/>
            <a:endParaRPr sz="1800" dirty="0">
              <a:latin typeface="Helvetica"/>
            </a:endParaRPr>
          </a:p>
        </p:txBody>
      </p:sp>
      <p:sp>
        <p:nvSpPr>
          <p:cNvPr id="6" name="Text Placeholder 10">
            <a:extLst>
              <a:ext uri="{FF2B5EF4-FFF2-40B4-BE49-F238E27FC236}">
                <a16:creationId xmlns:a16="http://schemas.microsoft.com/office/drawing/2014/main" id="{16996925-DED2-C0F0-0D67-59EA70BC6EC7}"/>
              </a:ext>
            </a:extLst>
          </p:cNvPr>
          <p:cNvSpPr>
            <a:spLocks noGrp="1"/>
          </p:cNvSpPr>
          <p:nvPr>
            <p:ph type="body" sz="quarter" idx="11" hasCustomPrompt="1"/>
          </p:nvPr>
        </p:nvSpPr>
        <p:spPr>
          <a:xfrm>
            <a:off x="-1" y="6485379"/>
            <a:ext cx="9074728" cy="372619"/>
          </a:xfrm>
        </p:spPr>
        <p:txBody>
          <a:bodyPr anchor="b">
            <a:normAutofit/>
          </a:bodyPr>
          <a:lstStyle>
            <a:lvl1pPr marL="0" indent="0">
              <a:spcBef>
                <a:spcPts val="0"/>
              </a:spcBef>
              <a:spcAft>
                <a:spcPts val="0"/>
              </a:spcAft>
              <a:buNone/>
              <a:defRPr sz="1600">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lgn="l"/>
            <a:r>
              <a:rPr lang="en-US" sz="1600" dirty="0">
                <a:latin typeface="Century Gothic" panose="020B0502020202020204" pitchFamily="34" charset="0"/>
              </a:rPr>
              <a:t>AIAA AVIATION 2025  |  Las Vegas, NV</a:t>
            </a:r>
          </a:p>
        </p:txBody>
      </p:sp>
    </p:spTree>
    <p:extLst>
      <p:ext uri="{BB962C8B-B14F-4D97-AF65-F5344CB8AC3E}">
        <p14:creationId xmlns:p14="http://schemas.microsoft.com/office/powerpoint/2010/main" val="268116042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42900"/>
            <a:ext cx="10476091" cy="830048"/>
          </a:xfrm>
          <a:prstGeom prst="rect">
            <a:avLst/>
          </a:prstGeom>
        </p:spPr>
        <p:txBody>
          <a:bodyPr vert="horz" lIns="91429" tIns="45714" rIns="91429" bIns="45714" rtlCol="0" anchor="b" anchorCtr="0">
            <a:noAutofit/>
          </a:bodyPr>
          <a:lstStyle/>
          <a:p>
            <a:r>
              <a:rPr lang="en-US" dirty="0"/>
              <a:t>Click to edit Master title style</a:t>
            </a:r>
            <a:endParaRPr dirty="0"/>
          </a:p>
        </p:txBody>
      </p:sp>
      <p:sp>
        <p:nvSpPr>
          <p:cNvPr id="3" name="Text Placeholder 2"/>
          <p:cNvSpPr>
            <a:spLocks noGrp="1"/>
          </p:cNvSpPr>
          <p:nvPr>
            <p:ph type="body" idx="1"/>
          </p:nvPr>
        </p:nvSpPr>
        <p:spPr>
          <a:xfrm>
            <a:off x="609600" y="1543355"/>
            <a:ext cx="10747024" cy="4902087"/>
          </a:xfrm>
          <a:prstGeom prst="rect">
            <a:avLst/>
          </a:prstGeom>
        </p:spPr>
        <p:txBody>
          <a:bodyPr vert="horz" lIns="91429" tIns="45714" rIns="91429" bIns="45714"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cSld>
  <p:clrMap bg1="lt1" tx1="dk1" bg2="lt2" tx2="dk2" accent1="accent1" accent2="accent2" accent3="accent3" accent4="accent4" accent5="accent5" accent6="accent6" hlink="hlink" folHlink="folHlink"/>
  <p:sldLayoutIdLst>
    <p:sldLayoutId id="2147483885" r:id="rId1"/>
    <p:sldLayoutId id="2147483886" r:id="rId2"/>
    <p:sldLayoutId id="2147483887" r:id="rId3"/>
    <p:sldLayoutId id="2147483890" r:id="rId4"/>
    <p:sldLayoutId id="2147483888" r:id="rId5"/>
    <p:sldLayoutId id="2147483889" r:id="rId6"/>
  </p:sldLayoutIdLst>
  <mc:AlternateContent xmlns:mc="http://schemas.openxmlformats.org/markup-compatibility/2006" xmlns:p14="http://schemas.microsoft.com/office/powerpoint/2010/main">
    <mc:Choice Requires="p14">
      <p:transition p14:dur="0" advClick="0"/>
    </mc:Choice>
    <mc:Fallback xmlns="">
      <p:transition advClick="0"/>
    </mc:Fallback>
  </mc:AlternateContent>
  <p:hf hdr="0" ftr="0" dt="0"/>
  <p:txStyles>
    <p:titleStyle>
      <a:lvl1pPr algn="l" defTabSz="914293" rtl="0" eaLnBrk="1" latinLnBrk="0" hangingPunct="1">
        <a:spcBef>
          <a:spcPct val="0"/>
        </a:spcBef>
        <a:buNone/>
        <a:defRPr sz="3400" b="1" i="0" kern="1200">
          <a:solidFill>
            <a:schemeClr val="tx1"/>
          </a:solidFill>
          <a:latin typeface="Century Gothic" panose="020B0502020202020204" pitchFamily="34" charset="0"/>
          <a:ea typeface="+mj-ea"/>
          <a:cs typeface="Arial"/>
        </a:defRPr>
      </a:lvl1pPr>
    </p:titleStyle>
    <p:bodyStyle>
      <a:lvl1pPr marL="228573" indent="-228573" algn="l" defTabSz="914293" rtl="0" eaLnBrk="1" latinLnBrk="0" hangingPunct="1">
        <a:spcBef>
          <a:spcPts val="1600"/>
        </a:spcBef>
        <a:spcAft>
          <a:spcPts val="600"/>
        </a:spcAft>
        <a:buClr>
          <a:schemeClr val="accent1"/>
        </a:buClr>
        <a:buSzPct val="100000"/>
        <a:buFont typeface="Wingdings 2" pitchFamily="18" charset="2"/>
        <a:buChar char="¡"/>
        <a:defRPr sz="2200" kern="1200">
          <a:solidFill>
            <a:schemeClr val="tx1"/>
          </a:solidFill>
          <a:latin typeface="Century Gothic" panose="020B0502020202020204" pitchFamily="34" charset="0"/>
          <a:ea typeface="+mn-ea"/>
          <a:cs typeface="Century Gothic" panose="020B0502020202020204" pitchFamily="34" charset="0"/>
        </a:defRPr>
      </a:lvl1pPr>
      <a:lvl2pPr marL="457146" indent="-228573" algn="l" defTabSz="914293" rtl="0" eaLnBrk="1" latinLnBrk="0" hangingPunct="1">
        <a:spcBef>
          <a:spcPts val="200"/>
        </a:spcBef>
        <a:spcAft>
          <a:spcPts val="200"/>
        </a:spcAft>
        <a:buClr>
          <a:schemeClr val="accent1">
            <a:lumMod val="50000"/>
          </a:schemeClr>
        </a:buClr>
        <a:buSzPct val="100000"/>
        <a:buFont typeface="Wingdings 2" pitchFamily="18" charset="2"/>
        <a:buChar char="¡"/>
        <a:defRPr sz="2000" kern="1200">
          <a:solidFill>
            <a:schemeClr val="tx1"/>
          </a:solidFill>
          <a:latin typeface="Century Gothic" panose="020B0502020202020204" pitchFamily="34" charset="0"/>
          <a:ea typeface="+mn-ea"/>
          <a:cs typeface="Century Gothic" panose="020B0502020202020204" pitchFamily="34" charset="0"/>
        </a:defRPr>
      </a:lvl2pPr>
      <a:lvl3pPr marL="685719" indent="-228573" algn="l" defTabSz="914293" rtl="0" eaLnBrk="1" latinLnBrk="0" hangingPunct="1">
        <a:spcBef>
          <a:spcPts val="600"/>
        </a:spcBef>
        <a:buClr>
          <a:schemeClr val="accent1"/>
        </a:buClr>
        <a:buSzPct val="100000"/>
        <a:buFont typeface="Wingdings 2" pitchFamily="18" charset="2"/>
        <a:buChar char="¡"/>
        <a:defRPr sz="1800" kern="1200">
          <a:solidFill>
            <a:schemeClr val="tx1"/>
          </a:solidFill>
          <a:latin typeface="Century Gothic" panose="020B0502020202020204" pitchFamily="34" charset="0"/>
          <a:ea typeface="+mn-ea"/>
          <a:cs typeface="Century Gothic" panose="020B0502020202020204" pitchFamily="34" charset="0"/>
        </a:defRPr>
      </a:lvl3pPr>
      <a:lvl4pPr marL="914293" indent="-228573" algn="l" defTabSz="914293" rtl="0" eaLnBrk="1" latinLnBrk="0" hangingPunct="1">
        <a:spcBef>
          <a:spcPts val="600"/>
        </a:spcBef>
        <a:buClr>
          <a:schemeClr val="accent1">
            <a:lumMod val="50000"/>
          </a:schemeClr>
        </a:buClr>
        <a:buSzPct val="100000"/>
        <a:buFont typeface="Wingdings 2" pitchFamily="18" charset="2"/>
        <a:buChar char="¡"/>
        <a:defRPr sz="1600" kern="1200">
          <a:solidFill>
            <a:schemeClr val="tx1"/>
          </a:solidFill>
          <a:latin typeface="Century Gothic" panose="020B0502020202020204" pitchFamily="34" charset="0"/>
          <a:ea typeface="+mn-ea"/>
          <a:cs typeface="Century Gothic" panose="020B0502020202020204" pitchFamily="34" charset="0"/>
        </a:defRPr>
      </a:lvl4pPr>
      <a:lvl5pPr marL="1142867" indent="-228573" algn="l" defTabSz="914293" rtl="0" eaLnBrk="1" latinLnBrk="0" hangingPunct="1">
        <a:spcBef>
          <a:spcPts val="600"/>
        </a:spcBef>
        <a:buClr>
          <a:schemeClr val="accent1"/>
        </a:buClr>
        <a:buSzPct val="100000"/>
        <a:buFont typeface="Wingdings 2" pitchFamily="18" charset="2"/>
        <a:buChar char="¡"/>
        <a:defRPr sz="1400" kern="1200">
          <a:solidFill>
            <a:schemeClr val="tx1"/>
          </a:solidFill>
          <a:latin typeface="Century Gothic" panose="020B0502020202020204" pitchFamily="34" charset="0"/>
          <a:ea typeface="+mn-ea"/>
          <a:cs typeface="Century Gothic" panose="020B0502020202020204" pitchFamily="34" charset="0"/>
        </a:defRPr>
      </a:lvl5pPr>
      <a:lvl6pPr marL="2514306"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453"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599"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746"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293" rtl="0" eaLnBrk="1" latinLnBrk="0" hangingPunct="1">
        <a:defRPr sz="1800" kern="1200">
          <a:solidFill>
            <a:schemeClr val="tx1"/>
          </a:solidFill>
          <a:latin typeface="+mn-lt"/>
          <a:ea typeface="+mn-ea"/>
          <a:cs typeface="+mn-cs"/>
        </a:defRPr>
      </a:lvl1pPr>
      <a:lvl2pPr marL="457146" algn="l" defTabSz="914293" rtl="0" eaLnBrk="1" latinLnBrk="0" hangingPunct="1">
        <a:defRPr sz="1800" kern="1200">
          <a:solidFill>
            <a:schemeClr val="tx1"/>
          </a:solidFill>
          <a:latin typeface="+mn-lt"/>
          <a:ea typeface="+mn-ea"/>
          <a:cs typeface="+mn-cs"/>
        </a:defRPr>
      </a:lvl2pPr>
      <a:lvl3pPr marL="914293" algn="l" defTabSz="914293" rtl="0" eaLnBrk="1" latinLnBrk="0" hangingPunct="1">
        <a:defRPr sz="1800" kern="1200">
          <a:solidFill>
            <a:schemeClr val="tx1"/>
          </a:solidFill>
          <a:latin typeface="+mn-lt"/>
          <a:ea typeface="+mn-ea"/>
          <a:cs typeface="+mn-cs"/>
        </a:defRPr>
      </a:lvl3pPr>
      <a:lvl4pPr marL="1371440" algn="l" defTabSz="914293" rtl="0" eaLnBrk="1" latinLnBrk="0" hangingPunct="1">
        <a:defRPr sz="1800" kern="1200">
          <a:solidFill>
            <a:schemeClr val="tx1"/>
          </a:solidFill>
          <a:latin typeface="+mn-lt"/>
          <a:ea typeface="+mn-ea"/>
          <a:cs typeface="+mn-cs"/>
        </a:defRPr>
      </a:lvl4pPr>
      <a:lvl5pPr marL="1828586" algn="l" defTabSz="914293" rtl="0" eaLnBrk="1" latinLnBrk="0" hangingPunct="1">
        <a:defRPr sz="1800" kern="1200">
          <a:solidFill>
            <a:schemeClr val="tx1"/>
          </a:solidFill>
          <a:latin typeface="+mn-lt"/>
          <a:ea typeface="+mn-ea"/>
          <a:cs typeface="+mn-cs"/>
        </a:defRPr>
      </a:lvl5pPr>
      <a:lvl6pPr marL="2285733" algn="l" defTabSz="914293" rtl="0" eaLnBrk="1" latinLnBrk="0" hangingPunct="1">
        <a:defRPr sz="1800" kern="1200">
          <a:solidFill>
            <a:schemeClr val="tx1"/>
          </a:solidFill>
          <a:latin typeface="+mn-lt"/>
          <a:ea typeface="+mn-ea"/>
          <a:cs typeface="+mn-cs"/>
        </a:defRPr>
      </a:lvl6pPr>
      <a:lvl7pPr marL="2742879" algn="l" defTabSz="914293" rtl="0" eaLnBrk="1" latinLnBrk="0" hangingPunct="1">
        <a:defRPr sz="1800" kern="1200">
          <a:solidFill>
            <a:schemeClr val="tx1"/>
          </a:solidFill>
          <a:latin typeface="+mn-lt"/>
          <a:ea typeface="+mn-ea"/>
          <a:cs typeface="+mn-cs"/>
        </a:defRPr>
      </a:lvl7pPr>
      <a:lvl8pPr marL="3200026" algn="l" defTabSz="914293" rtl="0" eaLnBrk="1" latinLnBrk="0" hangingPunct="1">
        <a:defRPr sz="1800" kern="1200">
          <a:solidFill>
            <a:schemeClr val="tx1"/>
          </a:solidFill>
          <a:latin typeface="+mn-lt"/>
          <a:ea typeface="+mn-ea"/>
          <a:cs typeface="+mn-cs"/>
        </a:defRPr>
      </a:lvl8pPr>
      <a:lvl9pPr marL="3657172" algn="l" defTabSz="91429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video" Target="../media/media1.mp4"/><Relationship Id="rId1" Type="http://schemas.microsoft.com/office/2007/relationships/media" Target="../media/media1.mp4"/><Relationship Id="rId6" Type="http://schemas.microsoft.com/office/2007/relationships/hdphoto" Target="../media/hdphoto2.wdp"/><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2.png"/><Relationship Id="rId5" Type="http://schemas.microsoft.com/office/2007/relationships/hdphoto" Target="../media/hdphoto3.wdp"/><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4.png"/><Relationship Id="rId5" Type="http://schemas.openxmlformats.org/officeDocument/2006/relationships/image" Target="../media/image13.jpg"/><Relationship Id="rId4" Type="http://schemas.openxmlformats.org/officeDocument/2006/relationships/notesSlide" Target="../notesSlides/notesSlide3.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aiaa-dpw.larc.nasa.gov/ntf.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4.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4.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aiaa-dpw.larc.nasa.gov/ntf.html"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500943-7EB4-797B-C29A-73AE1C9299D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15ABFE8-0236-EB8D-5445-2E2A374AF00E}"/>
              </a:ext>
            </a:extLst>
          </p:cNvPr>
          <p:cNvSpPr>
            <a:spLocks noGrp="1"/>
          </p:cNvSpPr>
          <p:nvPr>
            <p:ph type="ctrTitle"/>
          </p:nvPr>
        </p:nvSpPr>
        <p:spPr>
          <a:xfrm>
            <a:off x="1524000" y="1226403"/>
            <a:ext cx="9144000" cy="1317012"/>
          </a:xfrm>
        </p:spPr>
        <p:txBody>
          <a:bodyPr>
            <a:normAutofit/>
          </a:bodyPr>
          <a:lstStyle/>
          <a:p>
            <a:r>
              <a:rPr lang="en-US" dirty="0"/>
              <a:t>National Transonic Facility Public Geometry Release and Summary</a:t>
            </a:r>
            <a:endParaRPr lang="en-US" sz="2700" dirty="0"/>
          </a:p>
        </p:txBody>
      </p:sp>
      <p:sp>
        <p:nvSpPr>
          <p:cNvPr id="7" name="Text Placeholder 6">
            <a:extLst>
              <a:ext uri="{FF2B5EF4-FFF2-40B4-BE49-F238E27FC236}">
                <a16:creationId xmlns:a16="http://schemas.microsoft.com/office/drawing/2014/main" id="{F6F870DE-441A-A90C-888D-34FBE955204D}"/>
              </a:ext>
            </a:extLst>
          </p:cNvPr>
          <p:cNvSpPr>
            <a:spLocks noGrp="1"/>
          </p:cNvSpPr>
          <p:nvPr>
            <p:ph type="body" sz="quarter" idx="10"/>
          </p:nvPr>
        </p:nvSpPr>
        <p:spPr/>
        <p:txBody>
          <a:bodyPr/>
          <a:lstStyle/>
          <a:p>
            <a:endParaRPr lang="en-US" dirty="0"/>
          </a:p>
        </p:txBody>
      </p:sp>
      <p:sp>
        <p:nvSpPr>
          <p:cNvPr id="3" name="Subtitle 4">
            <a:extLst>
              <a:ext uri="{FF2B5EF4-FFF2-40B4-BE49-F238E27FC236}">
                <a16:creationId xmlns:a16="http://schemas.microsoft.com/office/drawing/2014/main" id="{9D271AFB-FB7E-A26E-3106-BD1B6D218357}"/>
              </a:ext>
            </a:extLst>
          </p:cNvPr>
          <p:cNvSpPr txBox="1">
            <a:spLocks/>
          </p:cNvSpPr>
          <p:nvPr/>
        </p:nvSpPr>
        <p:spPr>
          <a:xfrm>
            <a:off x="1" y="3204690"/>
            <a:ext cx="4114799" cy="2244027"/>
          </a:xfrm>
          <a:prstGeom prst="rect">
            <a:avLst/>
          </a:prstGeom>
        </p:spPr>
        <p:txBody>
          <a:bodyPr vert="horz" lIns="91440" tIns="45714" rIns="91429" bIns="45714" rtlCol="0">
            <a:noAutofit/>
          </a:bodyPr>
          <a:lstStyle>
            <a:lvl1pPr marL="0" indent="0" algn="ctr" defTabSz="914293" rtl="0" eaLnBrk="1" latinLnBrk="0" hangingPunct="1">
              <a:lnSpc>
                <a:spcPct val="110000"/>
              </a:lnSpc>
              <a:spcBef>
                <a:spcPts val="0"/>
              </a:spcBef>
              <a:spcAft>
                <a:spcPts val="0"/>
              </a:spcAft>
              <a:buClr>
                <a:schemeClr val="accent1"/>
              </a:buClr>
              <a:buSzPct val="100000"/>
              <a:buFont typeface="Wingdings 2" pitchFamily="18" charset="2"/>
              <a:buNone/>
              <a:defRPr sz="2400" b="1" kern="1200">
                <a:solidFill>
                  <a:schemeClr val="tx1"/>
                </a:solidFill>
                <a:latin typeface="Century Gothic" panose="020B0502020202020204" pitchFamily="34" charset="0"/>
                <a:ea typeface="+mn-ea"/>
                <a:cs typeface="+mn-cs"/>
              </a:defRPr>
            </a:lvl1pPr>
            <a:lvl2pPr marL="457146" indent="0" algn="ctr" defTabSz="914293" rtl="0" eaLnBrk="1" latinLnBrk="0" hangingPunct="1">
              <a:spcBef>
                <a:spcPts val="200"/>
              </a:spcBef>
              <a:spcAft>
                <a:spcPts val="200"/>
              </a:spcAft>
              <a:buClr>
                <a:schemeClr val="accent1">
                  <a:lumMod val="50000"/>
                </a:schemeClr>
              </a:buClr>
              <a:buSzPct val="100000"/>
              <a:buFont typeface="Wingdings 2" pitchFamily="18" charset="2"/>
              <a:buNone/>
              <a:defRPr sz="2000" kern="1200">
                <a:solidFill>
                  <a:schemeClr val="tx1">
                    <a:tint val="75000"/>
                  </a:schemeClr>
                </a:solidFill>
                <a:latin typeface="Century Gothic" panose="020B0502020202020204" pitchFamily="34" charset="0"/>
                <a:ea typeface="+mn-ea"/>
                <a:cs typeface="Century Gothic" panose="020B0502020202020204" pitchFamily="34" charset="0"/>
              </a:defRPr>
            </a:lvl2pPr>
            <a:lvl3pPr marL="914293" indent="0" algn="ctr" defTabSz="914293" rtl="0" eaLnBrk="1" latinLnBrk="0" hangingPunct="1">
              <a:spcBef>
                <a:spcPts val="600"/>
              </a:spcBef>
              <a:buClr>
                <a:schemeClr val="accent1"/>
              </a:buClr>
              <a:buSzPct val="100000"/>
              <a:buFont typeface="Wingdings 2" pitchFamily="18" charset="2"/>
              <a:buNone/>
              <a:defRPr sz="1800" kern="1200">
                <a:solidFill>
                  <a:schemeClr val="tx1">
                    <a:tint val="75000"/>
                  </a:schemeClr>
                </a:solidFill>
                <a:latin typeface="Century Gothic" panose="020B0502020202020204" pitchFamily="34" charset="0"/>
                <a:ea typeface="+mn-ea"/>
                <a:cs typeface="Century Gothic" panose="020B0502020202020204" pitchFamily="34" charset="0"/>
              </a:defRPr>
            </a:lvl3pPr>
            <a:lvl4pPr marL="1371440" indent="0" algn="ctr" defTabSz="914293" rtl="0" eaLnBrk="1" latinLnBrk="0" hangingPunct="1">
              <a:spcBef>
                <a:spcPts val="600"/>
              </a:spcBef>
              <a:buClr>
                <a:schemeClr val="accent1">
                  <a:lumMod val="50000"/>
                </a:schemeClr>
              </a:buClr>
              <a:buSzPct val="100000"/>
              <a:buFont typeface="Wingdings 2" pitchFamily="18" charset="2"/>
              <a:buNone/>
              <a:defRPr sz="1600" kern="1200">
                <a:solidFill>
                  <a:schemeClr val="tx1">
                    <a:tint val="75000"/>
                  </a:schemeClr>
                </a:solidFill>
                <a:latin typeface="Century Gothic" panose="020B0502020202020204" pitchFamily="34" charset="0"/>
                <a:ea typeface="+mn-ea"/>
                <a:cs typeface="Century Gothic" panose="020B0502020202020204" pitchFamily="34" charset="0"/>
              </a:defRPr>
            </a:lvl4pPr>
            <a:lvl5pPr marL="1828586" indent="0" algn="ctr" defTabSz="914293" rtl="0" eaLnBrk="1" latinLnBrk="0" hangingPunct="1">
              <a:spcBef>
                <a:spcPts val="600"/>
              </a:spcBef>
              <a:buClr>
                <a:schemeClr val="accent1"/>
              </a:buClr>
              <a:buSzPct val="100000"/>
              <a:buFont typeface="Wingdings 2" pitchFamily="18" charset="2"/>
              <a:buNone/>
              <a:defRPr sz="1400" kern="1200">
                <a:solidFill>
                  <a:schemeClr val="tx1">
                    <a:tint val="75000"/>
                  </a:schemeClr>
                </a:solidFill>
                <a:latin typeface="Century Gothic" panose="020B0502020202020204" pitchFamily="34" charset="0"/>
                <a:ea typeface="+mn-ea"/>
                <a:cs typeface="Century Gothic" panose="020B0502020202020204" pitchFamily="34" charset="0"/>
              </a:defRPr>
            </a:lvl5pPr>
            <a:lvl6pPr marL="2285733"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879"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26"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172"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800" b="0"/>
              <a:t>Brent Pomeroy</a:t>
            </a:r>
            <a:endParaRPr lang="en-US" sz="1800" b="0" dirty="0"/>
          </a:p>
          <a:p>
            <a:r>
              <a:rPr lang="en-US" sz="1200" b="0" dirty="0"/>
              <a:t>Configuration Aerodynamics Branch</a:t>
            </a:r>
          </a:p>
          <a:p>
            <a:r>
              <a:rPr lang="en-US" sz="1200" b="0" dirty="0"/>
              <a:t>NASA Langley Research Center</a:t>
            </a:r>
          </a:p>
          <a:p>
            <a:endParaRPr lang="en-US" sz="1200" b="0" dirty="0"/>
          </a:p>
          <a:p>
            <a:endParaRPr lang="en-US" sz="3200" b="0" dirty="0"/>
          </a:p>
          <a:p>
            <a:r>
              <a:rPr lang="en-US" sz="1800" b="0" dirty="0"/>
              <a:t>Scott Brynildsen &amp; Norma Farr</a:t>
            </a:r>
          </a:p>
          <a:p>
            <a:r>
              <a:rPr lang="en-US" sz="1200" b="0" dirty="0"/>
              <a:t>Geometry Lab Group</a:t>
            </a:r>
          </a:p>
          <a:p>
            <a:r>
              <a:rPr lang="en-US" sz="1200" b="0" dirty="0"/>
              <a:t>NASA Langley Research Center</a:t>
            </a:r>
          </a:p>
        </p:txBody>
      </p:sp>
      <p:sp>
        <p:nvSpPr>
          <p:cNvPr id="5" name="Subtitle 4">
            <a:extLst>
              <a:ext uri="{FF2B5EF4-FFF2-40B4-BE49-F238E27FC236}">
                <a16:creationId xmlns:a16="http://schemas.microsoft.com/office/drawing/2014/main" id="{793E9A48-CAC8-FD67-03BA-DD5EDBD58819}"/>
              </a:ext>
            </a:extLst>
          </p:cNvPr>
          <p:cNvSpPr txBox="1">
            <a:spLocks/>
          </p:cNvSpPr>
          <p:nvPr/>
        </p:nvSpPr>
        <p:spPr>
          <a:xfrm>
            <a:off x="4038601" y="3204689"/>
            <a:ext cx="4114799" cy="2244027"/>
          </a:xfrm>
          <a:prstGeom prst="rect">
            <a:avLst/>
          </a:prstGeom>
        </p:spPr>
        <p:txBody>
          <a:bodyPr vert="horz" lIns="91440" tIns="45714" rIns="91429" bIns="45714" rtlCol="0">
            <a:noAutofit/>
          </a:bodyPr>
          <a:lstStyle>
            <a:lvl1pPr marL="0" indent="0" algn="ctr" defTabSz="914293" rtl="0" eaLnBrk="1" latinLnBrk="0" hangingPunct="1">
              <a:lnSpc>
                <a:spcPct val="110000"/>
              </a:lnSpc>
              <a:spcBef>
                <a:spcPts val="0"/>
              </a:spcBef>
              <a:spcAft>
                <a:spcPts val="0"/>
              </a:spcAft>
              <a:buClr>
                <a:schemeClr val="accent1"/>
              </a:buClr>
              <a:buSzPct val="100000"/>
              <a:buFont typeface="Wingdings 2" pitchFamily="18" charset="2"/>
              <a:buNone/>
              <a:defRPr sz="2400" b="1" kern="1200">
                <a:solidFill>
                  <a:schemeClr val="tx1"/>
                </a:solidFill>
                <a:latin typeface="Century Gothic" panose="020B0502020202020204" pitchFamily="34" charset="0"/>
                <a:ea typeface="+mn-ea"/>
                <a:cs typeface="+mn-cs"/>
              </a:defRPr>
            </a:lvl1pPr>
            <a:lvl2pPr marL="457146" indent="0" algn="ctr" defTabSz="914293" rtl="0" eaLnBrk="1" latinLnBrk="0" hangingPunct="1">
              <a:spcBef>
                <a:spcPts val="200"/>
              </a:spcBef>
              <a:spcAft>
                <a:spcPts val="200"/>
              </a:spcAft>
              <a:buClr>
                <a:schemeClr val="accent1">
                  <a:lumMod val="50000"/>
                </a:schemeClr>
              </a:buClr>
              <a:buSzPct val="100000"/>
              <a:buFont typeface="Wingdings 2" pitchFamily="18" charset="2"/>
              <a:buNone/>
              <a:defRPr sz="2000" kern="1200">
                <a:solidFill>
                  <a:schemeClr val="tx1">
                    <a:tint val="75000"/>
                  </a:schemeClr>
                </a:solidFill>
                <a:latin typeface="Century Gothic" panose="020B0502020202020204" pitchFamily="34" charset="0"/>
                <a:ea typeface="+mn-ea"/>
                <a:cs typeface="Century Gothic" panose="020B0502020202020204" pitchFamily="34" charset="0"/>
              </a:defRPr>
            </a:lvl2pPr>
            <a:lvl3pPr marL="914293" indent="0" algn="ctr" defTabSz="914293" rtl="0" eaLnBrk="1" latinLnBrk="0" hangingPunct="1">
              <a:spcBef>
                <a:spcPts val="600"/>
              </a:spcBef>
              <a:buClr>
                <a:schemeClr val="accent1"/>
              </a:buClr>
              <a:buSzPct val="100000"/>
              <a:buFont typeface="Wingdings 2" pitchFamily="18" charset="2"/>
              <a:buNone/>
              <a:defRPr sz="1800" kern="1200">
                <a:solidFill>
                  <a:schemeClr val="tx1">
                    <a:tint val="75000"/>
                  </a:schemeClr>
                </a:solidFill>
                <a:latin typeface="Century Gothic" panose="020B0502020202020204" pitchFamily="34" charset="0"/>
                <a:ea typeface="+mn-ea"/>
                <a:cs typeface="Century Gothic" panose="020B0502020202020204" pitchFamily="34" charset="0"/>
              </a:defRPr>
            </a:lvl3pPr>
            <a:lvl4pPr marL="1371440" indent="0" algn="ctr" defTabSz="914293" rtl="0" eaLnBrk="1" latinLnBrk="0" hangingPunct="1">
              <a:spcBef>
                <a:spcPts val="600"/>
              </a:spcBef>
              <a:buClr>
                <a:schemeClr val="accent1">
                  <a:lumMod val="50000"/>
                </a:schemeClr>
              </a:buClr>
              <a:buSzPct val="100000"/>
              <a:buFont typeface="Wingdings 2" pitchFamily="18" charset="2"/>
              <a:buNone/>
              <a:defRPr sz="1600" kern="1200">
                <a:solidFill>
                  <a:schemeClr val="tx1">
                    <a:tint val="75000"/>
                  </a:schemeClr>
                </a:solidFill>
                <a:latin typeface="Century Gothic" panose="020B0502020202020204" pitchFamily="34" charset="0"/>
                <a:ea typeface="+mn-ea"/>
                <a:cs typeface="Century Gothic" panose="020B0502020202020204" pitchFamily="34" charset="0"/>
              </a:defRPr>
            </a:lvl4pPr>
            <a:lvl5pPr marL="1828586" indent="0" algn="ctr" defTabSz="914293" rtl="0" eaLnBrk="1" latinLnBrk="0" hangingPunct="1">
              <a:spcBef>
                <a:spcPts val="600"/>
              </a:spcBef>
              <a:buClr>
                <a:schemeClr val="accent1"/>
              </a:buClr>
              <a:buSzPct val="100000"/>
              <a:buFont typeface="Wingdings 2" pitchFamily="18" charset="2"/>
              <a:buNone/>
              <a:defRPr sz="1400" kern="1200">
                <a:solidFill>
                  <a:schemeClr val="tx1">
                    <a:tint val="75000"/>
                  </a:schemeClr>
                </a:solidFill>
                <a:latin typeface="Century Gothic" panose="020B0502020202020204" pitchFamily="34" charset="0"/>
                <a:ea typeface="+mn-ea"/>
                <a:cs typeface="Century Gothic" panose="020B0502020202020204" pitchFamily="34" charset="0"/>
              </a:defRPr>
            </a:lvl5pPr>
            <a:lvl6pPr marL="2285733"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879"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26"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172"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800" b="0" dirty="0"/>
              <a:t>Melissa Rivers</a:t>
            </a:r>
          </a:p>
          <a:p>
            <a:r>
              <a:rPr lang="en-US" sz="1200" b="0" dirty="0"/>
              <a:t>Transformational Tools and Technologies Project</a:t>
            </a:r>
          </a:p>
          <a:p>
            <a:r>
              <a:rPr lang="en-US" sz="1200" b="0" dirty="0"/>
              <a:t>NASA Langley Research Center</a:t>
            </a:r>
          </a:p>
          <a:p>
            <a:endParaRPr lang="en-US" sz="1200" b="0" dirty="0"/>
          </a:p>
          <a:p>
            <a:endParaRPr lang="en-US" sz="3200" b="0" dirty="0"/>
          </a:p>
          <a:p>
            <a:r>
              <a:rPr lang="en-US" sz="1800" b="0" dirty="0"/>
              <a:t>Ben Rider</a:t>
            </a:r>
          </a:p>
          <a:p>
            <a:r>
              <a:rPr lang="en-US" sz="1200" b="0" dirty="0"/>
              <a:t>High Speed Aerodynamics, Flight Sciences</a:t>
            </a:r>
          </a:p>
          <a:p>
            <a:r>
              <a:rPr lang="en-US" sz="1200" b="0" dirty="0"/>
              <a:t>Boeing Commercial Airplanes</a:t>
            </a:r>
          </a:p>
        </p:txBody>
      </p:sp>
      <p:sp>
        <p:nvSpPr>
          <p:cNvPr id="9" name="Subtitle 4">
            <a:extLst>
              <a:ext uri="{FF2B5EF4-FFF2-40B4-BE49-F238E27FC236}">
                <a16:creationId xmlns:a16="http://schemas.microsoft.com/office/drawing/2014/main" id="{55C6BB93-0989-3AAE-15B4-669F013A3E09}"/>
              </a:ext>
            </a:extLst>
          </p:cNvPr>
          <p:cNvSpPr txBox="1">
            <a:spLocks/>
          </p:cNvSpPr>
          <p:nvPr/>
        </p:nvSpPr>
        <p:spPr>
          <a:xfrm>
            <a:off x="8077200" y="3246120"/>
            <a:ext cx="4114799" cy="2244027"/>
          </a:xfrm>
          <a:prstGeom prst="rect">
            <a:avLst/>
          </a:prstGeom>
        </p:spPr>
        <p:txBody>
          <a:bodyPr vert="horz" lIns="91440" tIns="45714" rIns="91429" bIns="45714" rtlCol="0">
            <a:noAutofit/>
          </a:bodyPr>
          <a:lstStyle>
            <a:lvl1pPr marL="0" indent="0" algn="ctr" defTabSz="914293" rtl="0" eaLnBrk="1" latinLnBrk="0" hangingPunct="1">
              <a:lnSpc>
                <a:spcPct val="110000"/>
              </a:lnSpc>
              <a:spcBef>
                <a:spcPts val="0"/>
              </a:spcBef>
              <a:spcAft>
                <a:spcPts val="0"/>
              </a:spcAft>
              <a:buClr>
                <a:schemeClr val="accent1"/>
              </a:buClr>
              <a:buSzPct val="100000"/>
              <a:buFont typeface="Wingdings 2" pitchFamily="18" charset="2"/>
              <a:buNone/>
              <a:defRPr sz="2400" b="1" kern="1200">
                <a:solidFill>
                  <a:schemeClr val="tx1"/>
                </a:solidFill>
                <a:latin typeface="Century Gothic" panose="020B0502020202020204" pitchFamily="34" charset="0"/>
                <a:ea typeface="+mn-ea"/>
                <a:cs typeface="+mn-cs"/>
              </a:defRPr>
            </a:lvl1pPr>
            <a:lvl2pPr marL="457146" indent="0" algn="ctr" defTabSz="914293" rtl="0" eaLnBrk="1" latinLnBrk="0" hangingPunct="1">
              <a:spcBef>
                <a:spcPts val="200"/>
              </a:spcBef>
              <a:spcAft>
                <a:spcPts val="200"/>
              </a:spcAft>
              <a:buClr>
                <a:schemeClr val="accent1">
                  <a:lumMod val="50000"/>
                </a:schemeClr>
              </a:buClr>
              <a:buSzPct val="100000"/>
              <a:buFont typeface="Wingdings 2" pitchFamily="18" charset="2"/>
              <a:buNone/>
              <a:defRPr sz="2000" kern="1200">
                <a:solidFill>
                  <a:schemeClr val="tx1">
                    <a:tint val="75000"/>
                  </a:schemeClr>
                </a:solidFill>
                <a:latin typeface="Century Gothic" panose="020B0502020202020204" pitchFamily="34" charset="0"/>
                <a:ea typeface="+mn-ea"/>
                <a:cs typeface="Century Gothic" panose="020B0502020202020204" pitchFamily="34" charset="0"/>
              </a:defRPr>
            </a:lvl2pPr>
            <a:lvl3pPr marL="914293" indent="0" algn="ctr" defTabSz="914293" rtl="0" eaLnBrk="1" latinLnBrk="0" hangingPunct="1">
              <a:spcBef>
                <a:spcPts val="600"/>
              </a:spcBef>
              <a:buClr>
                <a:schemeClr val="accent1"/>
              </a:buClr>
              <a:buSzPct val="100000"/>
              <a:buFont typeface="Wingdings 2" pitchFamily="18" charset="2"/>
              <a:buNone/>
              <a:defRPr sz="1800" kern="1200">
                <a:solidFill>
                  <a:schemeClr val="tx1">
                    <a:tint val="75000"/>
                  </a:schemeClr>
                </a:solidFill>
                <a:latin typeface="Century Gothic" panose="020B0502020202020204" pitchFamily="34" charset="0"/>
                <a:ea typeface="+mn-ea"/>
                <a:cs typeface="Century Gothic" panose="020B0502020202020204" pitchFamily="34" charset="0"/>
              </a:defRPr>
            </a:lvl3pPr>
            <a:lvl4pPr marL="1371440" indent="0" algn="ctr" defTabSz="914293" rtl="0" eaLnBrk="1" latinLnBrk="0" hangingPunct="1">
              <a:spcBef>
                <a:spcPts val="600"/>
              </a:spcBef>
              <a:buClr>
                <a:schemeClr val="accent1">
                  <a:lumMod val="50000"/>
                </a:schemeClr>
              </a:buClr>
              <a:buSzPct val="100000"/>
              <a:buFont typeface="Wingdings 2" pitchFamily="18" charset="2"/>
              <a:buNone/>
              <a:defRPr sz="1600" kern="1200">
                <a:solidFill>
                  <a:schemeClr val="tx1">
                    <a:tint val="75000"/>
                  </a:schemeClr>
                </a:solidFill>
                <a:latin typeface="Century Gothic" panose="020B0502020202020204" pitchFamily="34" charset="0"/>
                <a:ea typeface="+mn-ea"/>
                <a:cs typeface="Century Gothic" panose="020B0502020202020204" pitchFamily="34" charset="0"/>
              </a:defRPr>
            </a:lvl4pPr>
            <a:lvl5pPr marL="1828586" indent="0" algn="ctr" defTabSz="914293" rtl="0" eaLnBrk="1" latinLnBrk="0" hangingPunct="1">
              <a:spcBef>
                <a:spcPts val="600"/>
              </a:spcBef>
              <a:buClr>
                <a:schemeClr val="accent1"/>
              </a:buClr>
              <a:buSzPct val="100000"/>
              <a:buFont typeface="Wingdings 2" pitchFamily="18" charset="2"/>
              <a:buNone/>
              <a:defRPr sz="1400" kern="1200">
                <a:solidFill>
                  <a:schemeClr val="tx1">
                    <a:tint val="75000"/>
                  </a:schemeClr>
                </a:solidFill>
                <a:latin typeface="Century Gothic" panose="020B0502020202020204" pitchFamily="34" charset="0"/>
                <a:ea typeface="+mn-ea"/>
                <a:cs typeface="Century Gothic" panose="020B0502020202020204" pitchFamily="34" charset="0"/>
              </a:defRPr>
            </a:lvl5pPr>
            <a:lvl6pPr marL="2285733"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879"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26"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172" indent="0" algn="ctr" defTabSz="91429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800" b="0" dirty="0"/>
              <a:t>Eric Walker</a:t>
            </a:r>
          </a:p>
          <a:p>
            <a:r>
              <a:rPr lang="en-US" sz="1200" b="0" dirty="0"/>
              <a:t>Chief Engineer for Test Operation Excellence and Research Directorate Chief Engineer Council Chair</a:t>
            </a:r>
          </a:p>
          <a:p>
            <a:r>
              <a:rPr lang="en-US" sz="1200" b="0" dirty="0"/>
              <a:t>NASA Langley Research Center</a:t>
            </a:r>
          </a:p>
          <a:p>
            <a:endParaRPr lang="en-US" sz="3200" b="0" dirty="0"/>
          </a:p>
          <a:p>
            <a:r>
              <a:rPr lang="en-US" sz="1800" b="0" dirty="0"/>
              <a:t>Seyedeh Sheida Hosseini</a:t>
            </a:r>
          </a:p>
          <a:p>
            <a:r>
              <a:rPr lang="en-US" sz="1200" b="0" dirty="0"/>
              <a:t>Transformational Tools and Technologies Project</a:t>
            </a:r>
          </a:p>
          <a:p>
            <a:r>
              <a:rPr lang="en-US" sz="1200" b="0" dirty="0"/>
              <a:t>NASA Ames Research Center</a:t>
            </a:r>
          </a:p>
          <a:p>
            <a:endParaRPr lang="en-US" sz="1200" b="0" dirty="0"/>
          </a:p>
        </p:txBody>
      </p:sp>
    </p:spTree>
    <p:extLst>
      <p:ext uri="{BB962C8B-B14F-4D97-AF65-F5344CB8AC3E}">
        <p14:creationId xmlns:p14="http://schemas.microsoft.com/office/powerpoint/2010/main" val="185238080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C2550-8269-85DD-4FB1-15308AA2CA78}"/>
              </a:ext>
            </a:extLst>
          </p:cNvPr>
          <p:cNvSpPr>
            <a:spLocks noGrp="1"/>
          </p:cNvSpPr>
          <p:nvPr>
            <p:ph type="title"/>
          </p:nvPr>
        </p:nvSpPr>
        <p:spPr/>
        <p:txBody>
          <a:bodyPr/>
          <a:lstStyle/>
          <a:p>
            <a:r>
              <a:rPr lang="en-US" dirty="0"/>
              <a:t>Key Common Research Model (CRM) Tests</a:t>
            </a:r>
          </a:p>
        </p:txBody>
      </p:sp>
      <p:sp>
        <p:nvSpPr>
          <p:cNvPr id="3" name="Content Placeholder 2">
            <a:extLst>
              <a:ext uri="{FF2B5EF4-FFF2-40B4-BE49-F238E27FC236}">
                <a16:creationId xmlns:a16="http://schemas.microsoft.com/office/drawing/2014/main" id="{DAEAED3F-CCB0-ADC2-D89B-A0C969E7508A}"/>
              </a:ext>
            </a:extLst>
          </p:cNvPr>
          <p:cNvSpPr>
            <a:spLocks noGrp="1"/>
          </p:cNvSpPr>
          <p:nvPr>
            <p:ph sz="quarter" idx="10"/>
          </p:nvPr>
        </p:nvSpPr>
        <p:spPr/>
        <p:txBody>
          <a:bodyPr/>
          <a:lstStyle/>
          <a:p>
            <a:r>
              <a:rPr lang="en-US" dirty="0"/>
              <a:t>CRM</a:t>
            </a:r>
          </a:p>
          <a:p>
            <a:pPr lvl="1"/>
            <a:r>
              <a:rPr lang="en-US" dirty="0"/>
              <a:t>Original transonic tests performed in support of Drag Prediction Workshop IV</a:t>
            </a:r>
          </a:p>
          <a:p>
            <a:pPr lvl="1"/>
            <a:r>
              <a:rPr lang="en-US" dirty="0"/>
              <a:t>High-quality experimental data facilitated detailed CFD comparisons</a:t>
            </a:r>
          </a:p>
          <a:p>
            <a:pPr lvl="1"/>
            <a:r>
              <a:rPr lang="en-US" dirty="0"/>
              <a:t>Tests NTF-197, NTF-215, and NTF-229</a:t>
            </a:r>
          </a:p>
          <a:p>
            <a:r>
              <a:rPr lang="en-US" dirty="0"/>
              <a:t>CRM-HL</a:t>
            </a:r>
          </a:p>
          <a:p>
            <a:pPr lvl="1"/>
            <a:r>
              <a:rPr lang="en-US" dirty="0"/>
              <a:t>Low-speed NTF test supplemented already-existing data sets</a:t>
            </a:r>
          </a:p>
          <a:p>
            <a:pPr lvl="1"/>
            <a:r>
              <a:rPr lang="en-US" dirty="0"/>
              <a:t>Special session Wednesday morning in Academy 415 (GT-10/APA-26)</a:t>
            </a:r>
          </a:p>
          <a:p>
            <a:pPr lvl="1"/>
            <a:r>
              <a:rPr lang="en-US" dirty="0"/>
              <a:t>Test NTF-237</a:t>
            </a:r>
          </a:p>
          <a:p>
            <a:r>
              <a:rPr lang="en-US" dirty="0"/>
              <a:t>CRM-NLF</a:t>
            </a:r>
          </a:p>
          <a:p>
            <a:pPr lvl="1"/>
            <a:r>
              <a:rPr lang="en-US" dirty="0"/>
              <a:t>Designed with Crossflow-Attenuated Natural Laminar Flow (CATNLF) method</a:t>
            </a:r>
          </a:p>
          <a:p>
            <a:pPr lvl="1"/>
            <a:r>
              <a:rPr lang="en-US" dirty="0"/>
              <a:t>Temperature-sensitive paint used to visualize regions of laminar/turbulent flow</a:t>
            </a:r>
          </a:p>
          <a:p>
            <a:pPr lvl="1"/>
            <a:r>
              <a:rPr lang="en-US" dirty="0"/>
              <a:t>Test NTF-228</a:t>
            </a:r>
          </a:p>
        </p:txBody>
      </p:sp>
      <p:sp>
        <p:nvSpPr>
          <p:cNvPr id="4" name="Text Placeholder 3">
            <a:extLst>
              <a:ext uri="{FF2B5EF4-FFF2-40B4-BE49-F238E27FC236}">
                <a16:creationId xmlns:a16="http://schemas.microsoft.com/office/drawing/2014/main" id="{D7F7664F-5826-818E-86D7-9CEA3A570C6D}"/>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42820777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B165D-FFB1-DAA6-219E-282817C7DE8E}"/>
              </a:ext>
            </a:extLst>
          </p:cNvPr>
          <p:cNvSpPr>
            <a:spLocks noGrp="1"/>
          </p:cNvSpPr>
          <p:nvPr>
            <p:ph type="title"/>
          </p:nvPr>
        </p:nvSpPr>
        <p:spPr/>
        <p:txBody>
          <a:bodyPr/>
          <a:lstStyle/>
          <a:p>
            <a:r>
              <a:rPr lang="en-US" dirty="0"/>
              <a:t>Coordinate Transformation Overview</a:t>
            </a:r>
          </a:p>
        </p:txBody>
      </p:sp>
      <p:sp>
        <p:nvSpPr>
          <p:cNvPr id="3" name="Content Placeholder 2">
            <a:extLst>
              <a:ext uri="{FF2B5EF4-FFF2-40B4-BE49-F238E27FC236}">
                <a16:creationId xmlns:a16="http://schemas.microsoft.com/office/drawing/2014/main" id="{F7EBB691-DC64-1439-0B0B-BE75B49F5FC9}"/>
              </a:ext>
            </a:extLst>
          </p:cNvPr>
          <p:cNvSpPr>
            <a:spLocks noGrp="1"/>
          </p:cNvSpPr>
          <p:nvPr>
            <p:ph sz="quarter" idx="10"/>
          </p:nvPr>
        </p:nvSpPr>
        <p:spPr/>
        <p:txBody>
          <a:bodyPr/>
          <a:lstStyle/>
          <a:p>
            <a:r>
              <a:rPr lang="en-US" dirty="0"/>
              <a:t>Different models require different transformations</a:t>
            </a:r>
          </a:p>
          <a:p>
            <a:pPr lvl="1"/>
            <a:r>
              <a:rPr lang="en-US" dirty="0"/>
              <a:t>Full-span, upper-swept strut mounted vehicle</a:t>
            </a:r>
          </a:p>
          <a:p>
            <a:pPr lvl="1"/>
            <a:r>
              <a:rPr lang="en-US" dirty="0"/>
              <a:t>Semispan, sidewall mounted vehicle</a:t>
            </a:r>
          </a:p>
          <a:p>
            <a:r>
              <a:rPr lang="en-US" dirty="0"/>
              <a:t>Four main steps</a:t>
            </a:r>
          </a:p>
          <a:p>
            <a:pPr marL="768096" lvl="1" indent="-457200">
              <a:buFont typeface="+mj-lt"/>
              <a:buAutoNum type="arabicPeriod"/>
            </a:pPr>
            <a:r>
              <a:rPr lang="en-US" dirty="0"/>
              <a:t>Rig the full-scale vehicle in the tunnel at model scale</a:t>
            </a:r>
          </a:p>
          <a:p>
            <a:pPr marL="768096" lvl="1" indent="-457200">
              <a:buFont typeface="+mj-lt"/>
              <a:buAutoNum type="arabicPeriod"/>
            </a:pPr>
            <a:r>
              <a:rPr lang="en-US" dirty="0"/>
              <a:t>Add sidewall standoff, if necessary</a:t>
            </a:r>
          </a:p>
          <a:p>
            <a:pPr marL="768096" lvl="1" indent="-457200">
              <a:buFont typeface="+mj-lt"/>
              <a:buAutoNum type="arabicPeriod"/>
            </a:pPr>
            <a:r>
              <a:rPr lang="en-US" dirty="0"/>
              <a:t>Rotate mounting hardware to achieve zero-deg alpha, if necessary</a:t>
            </a:r>
          </a:p>
          <a:p>
            <a:pPr marL="768096" lvl="1" indent="-457200">
              <a:buFont typeface="+mj-lt"/>
              <a:buAutoNum type="arabicPeriod"/>
            </a:pPr>
            <a:r>
              <a:rPr lang="en-US" dirty="0"/>
              <a:t>Rotate vehicle and associated hardware for non-zero alpha</a:t>
            </a:r>
          </a:p>
        </p:txBody>
      </p:sp>
      <p:sp>
        <p:nvSpPr>
          <p:cNvPr id="4" name="Text Placeholder 3">
            <a:extLst>
              <a:ext uri="{FF2B5EF4-FFF2-40B4-BE49-F238E27FC236}">
                <a16:creationId xmlns:a16="http://schemas.microsoft.com/office/drawing/2014/main" id="{B4F87FA6-E5C8-F46C-DB89-3DBBE391A29C}"/>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304765891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2AAB0-7E3C-95C4-D76F-1B3C6BCF8113}"/>
              </a:ext>
            </a:extLst>
          </p:cNvPr>
          <p:cNvSpPr>
            <a:spLocks noGrp="1"/>
          </p:cNvSpPr>
          <p:nvPr>
            <p:ph type="title"/>
          </p:nvPr>
        </p:nvSpPr>
        <p:spPr/>
        <p:txBody>
          <a:bodyPr/>
          <a:lstStyle/>
          <a:p>
            <a:r>
              <a:rPr lang="en-US" dirty="0"/>
              <a:t>CRM Mounting Options</a:t>
            </a:r>
          </a:p>
        </p:txBody>
      </p:sp>
      <p:sp>
        <p:nvSpPr>
          <p:cNvPr id="3" name="Content Placeholder 2">
            <a:extLst>
              <a:ext uri="{FF2B5EF4-FFF2-40B4-BE49-F238E27FC236}">
                <a16:creationId xmlns:a16="http://schemas.microsoft.com/office/drawing/2014/main" id="{8B40BD2D-B608-9F03-945C-2886BF5FE6F6}"/>
              </a:ext>
            </a:extLst>
          </p:cNvPr>
          <p:cNvSpPr>
            <a:spLocks noGrp="1"/>
          </p:cNvSpPr>
          <p:nvPr>
            <p:ph sz="quarter" idx="10"/>
          </p:nvPr>
        </p:nvSpPr>
        <p:spPr/>
        <p:txBody>
          <a:bodyPr/>
          <a:lstStyle/>
          <a:p>
            <a:r>
              <a:rPr lang="en-US" dirty="0"/>
              <a:t>2.7% full-span</a:t>
            </a:r>
          </a:p>
          <a:p>
            <a:pPr lvl="1"/>
            <a:r>
              <a:rPr lang="en-US" dirty="0"/>
              <a:t>Traditional CRM</a:t>
            </a:r>
          </a:p>
          <a:p>
            <a:pPr lvl="1"/>
            <a:r>
              <a:rPr lang="en-US" dirty="0"/>
              <a:t>CRM-HL (planned test)</a:t>
            </a:r>
          </a:p>
          <a:p>
            <a:pPr lvl="1"/>
            <a:r>
              <a:rPr lang="en-US" dirty="0"/>
              <a:t>Upper swept strut</a:t>
            </a:r>
          </a:p>
          <a:p>
            <a:r>
              <a:rPr lang="en-US" dirty="0"/>
              <a:t>5.2% semispan</a:t>
            </a:r>
          </a:p>
          <a:p>
            <a:pPr lvl="1"/>
            <a:r>
              <a:rPr lang="en-US" dirty="0"/>
              <a:t>CRM-HL (GT-10/APA-26, Wednesday morning, Academy 415)</a:t>
            </a:r>
          </a:p>
          <a:p>
            <a:pPr lvl="1"/>
            <a:r>
              <a:rPr lang="en-US" dirty="0"/>
              <a:t>CRM-NLF</a:t>
            </a:r>
          </a:p>
          <a:p>
            <a:r>
              <a:rPr lang="en-US" dirty="0"/>
              <a:t>2.7% semispan CRM-HL (planned test)</a:t>
            </a:r>
          </a:p>
          <a:p>
            <a:r>
              <a:rPr lang="en-US" dirty="0"/>
              <a:t>Coordinate transformations provided in the accompanying paper</a:t>
            </a:r>
          </a:p>
          <a:p>
            <a:r>
              <a:rPr lang="en-US" dirty="0"/>
              <a:t>Two example transformations on the next two slides</a:t>
            </a:r>
          </a:p>
        </p:txBody>
      </p:sp>
      <p:sp>
        <p:nvSpPr>
          <p:cNvPr id="4" name="Text Placeholder 3">
            <a:extLst>
              <a:ext uri="{FF2B5EF4-FFF2-40B4-BE49-F238E27FC236}">
                <a16:creationId xmlns:a16="http://schemas.microsoft.com/office/drawing/2014/main" id="{520ADA31-C88B-B4E2-BFC7-C2D75BDC1A7C}"/>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62288589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96EB9B-64DB-E6FE-889B-6CB79731F2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CB5412-B4CD-3AF0-AA1E-4874870E670B}"/>
              </a:ext>
            </a:extLst>
          </p:cNvPr>
          <p:cNvSpPr>
            <a:spLocks noGrp="1"/>
          </p:cNvSpPr>
          <p:nvPr>
            <p:ph type="title"/>
          </p:nvPr>
        </p:nvSpPr>
        <p:spPr/>
        <p:txBody>
          <a:bodyPr/>
          <a:lstStyle/>
          <a:p>
            <a:r>
              <a:rPr lang="en-US" dirty="0"/>
              <a:t>Full-Span 2.7% CRM Coordinate Transformations</a:t>
            </a:r>
          </a:p>
        </p:txBody>
      </p:sp>
      <p:sp>
        <p:nvSpPr>
          <p:cNvPr id="9" name="TextBox 8">
            <a:extLst>
              <a:ext uri="{FF2B5EF4-FFF2-40B4-BE49-F238E27FC236}">
                <a16:creationId xmlns:a16="http://schemas.microsoft.com/office/drawing/2014/main" id="{B39E3C88-5AB8-B36A-9744-054E635E2869}"/>
              </a:ext>
            </a:extLst>
          </p:cNvPr>
          <p:cNvSpPr txBox="1"/>
          <p:nvPr/>
        </p:nvSpPr>
        <p:spPr>
          <a:xfrm>
            <a:off x="1099117" y="6234173"/>
            <a:ext cx="1516588" cy="246221"/>
          </a:xfrm>
          <a:prstGeom prst="rect">
            <a:avLst/>
          </a:prstGeom>
          <a:noFill/>
        </p:spPr>
        <p:txBody>
          <a:bodyPr wrap="square" lIns="0" tIns="0" rIns="0" bIns="0" rtlCol="0">
            <a:spAutoFit/>
          </a:bodyPr>
          <a:lstStyle/>
          <a:p>
            <a:r>
              <a:rPr lang="en-US" sz="1600" dirty="0">
                <a:latin typeface="Century Gothic" panose="020B0502020202020204" pitchFamily="34" charset="0"/>
              </a:rPr>
              <a:t>Source: NASA</a:t>
            </a:r>
          </a:p>
        </p:txBody>
      </p:sp>
      <p:pic>
        <p:nvPicPr>
          <p:cNvPr id="5" name="Picture 4">
            <a:extLst>
              <a:ext uri="{FF2B5EF4-FFF2-40B4-BE49-F238E27FC236}">
                <a16:creationId xmlns:a16="http://schemas.microsoft.com/office/drawing/2014/main" id="{E0B9BB7F-7824-7F9E-868B-FF1DAE2D6233}"/>
              </a:ext>
            </a:extLst>
          </p:cNvPr>
          <p:cNvPicPr>
            <a:picLocks noChangeAspect="1" noChangeArrowheads="1"/>
          </p:cNvPicPr>
          <p:nvPr/>
        </p:nvPicPr>
        <p:blipFill>
          <a:blip r:embed="rId5" cstate="print">
            <a:extLst>
              <a:ext uri="{BEBA8EAE-BF5A-486C-A8C5-ECC9F3942E4B}">
                <a14:imgProps xmlns:a14="http://schemas.microsoft.com/office/drawing/2010/main">
                  <a14:imgLayer r:embed="rId6">
                    <a14:imgEffect>
                      <a14:brightnessContrast contrast="20000"/>
                    </a14:imgEffect>
                  </a14:imgLayer>
                </a14:imgProps>
              </a:ext>
              <a:ext uri="{28A0092B-C50C-407E-A947-70E740481C1C}">
                <a14:useLocalDpi xmlns:a14="http://schemas.microsoft.com/office/drawing/2010/main"/>
              </a:ext>
            </a:extLst>
          </a:blip>
          <a:srcRect/>
          <a:stretch>
            <a:fillRect/>
          </a:stretch>
        </p:blipFill>
        <p:spPr bwMode="auto">
          <a:xfrm>
            <a:off x="1099117" y="3509009"/>
            <a:ext cx="3633551" cy="272516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540B5BD-95E4-6695-2C12-9BE5C10078F8}"/>
              </a:ext>
            </a:extLst>
          </p:cNvPr>
          <p:cNvSpPr txBox="1"/>
          <p:nvPr/>
        </p:nvSpPr>
        <p:spPr>
          <a:xfrm>
            <a:off x="4662156" y="1520042"/>
            <a:ext cx="3228448" cy="338554"/>
          </a:xfrm>
          <a:prstGeom prst="rect">
            <a:avLst/>
          </a:prstGeom>
          <a:noFill/>
        </p:spPr>
        <p:txBody>
          <a:bodyPr wrap="none" lIns="0" tIns="0" rIns="0" bIns="0" rtlCol="0">
            <a:spAutoFit/>
          </a:bodyPr>
          <a:lstStyle/>
          <a:p>
            <a:pPr algn="l"/>
            <a:r>
              <a:rPr lang="en-US" sz="2200" dirty="0">
                <a:latin typeface="Courier New" panose="02070309020205020404" pitchFamily="49" charset="0"/>
                <a:cs typeface="Courier New" panose="02070309020205020404" pitchFamily="49" charset="0"/>
              </a:rPr>
              <a:t>how_mounted_2p7.txt</a:t>
            </a:r>
            <a:endParaRPr lang="en-US" sz="2200" dirty="0">
              <a:latin typeface="Century Gothic" panose="020B0502020202020204" pitchFamily="34" charset="0"/>
            </a:endParaRPr>
          </a:p>
        </p:txBody>
      </p:sp>
      <p:sp>
        <p:nvSpPr>
          <p:cNvPr id="14" name="Rectangle 13">
            <a:extLst>
              <a:ext uri="{FF2B5EF4-FFF2-40B4-BE49-F238E27FC236}">
                <a16:creationId xmlns:a16="http://schemas.microsoft.com/office/drawing/2014/main" id="{CC262DE3-ECEA-1D92-33ED-6C9735AB359C}"/>
              </a:ext>
            </a:extLst>
          </p:cNvPr>
          <p:cNvSpPr/>
          <p:nvPr/>
        </p:nvSpPr>
        <p:spPr>
          <a:xfrm>
            <a:off x="5853447" y="6028841"/>
            <a:ext cx="6271647" cy="451553"/>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3">
            <a:extLst>
              <a:ext uri="{FF2B5EF4-FFF2-40B4-BE49-F238E27FC236}">
                <a16:creationId xmlns:a16="http://schemas.microsoft.com/office/drawing/2014/main" id="{B84A4922-87A5-F597-72D1-27496B17223C}"/>
              </a:ext>
            </a:extLst>
          </p:cNvPr>
          <p:cNvSpPr>
            <a:spLocks noGrp="1"/>
          </p:cNvSpPr>
          <p:nvPr>
            <p:ph type="body" sz="quarter" idx="11"/>
          </p:nvPr>
        </p:nvSpPr>
        <p:spPr>
          <a:xfrm>
            <a:off x="-1" y="6485379"/>
            <a:ext cx="9074728" cy="372619"/>
          </a:xfrm>
        </p:spPr>
        <p:txBody>
          <a:bodyPr/>
          <a:lstStyle/>
          <a:p>
            <a:endParaRPr lang="en-US"/>
          </a:p>
        </p:txBody>
      </p:sp>
      <p:pic>
        <p:nvPicPr>
          <p:cNvPr id="4" name="fullSpan-movie-presentation">
            <a:hlinkClick r:id="" action="ppaction://media"/>
            <a:extLst>
              <a:ext uri="{FF2B5EF4-FFF2-40B4-BE49-F238E27FC236}">
                <a16:creationId xmlns:a16="http://schemas.microsoft.com/office/drawing/2014/main" id="{25F6E458-9416-E068-C292-97320A3B1645}"/>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983728" y="2577173"/>
            <a:ext cx="5010149" cy="3860836"/>
          </a:xfrm>
          <a:prstGeom prst="rect">
            <a:avLst/>
          </a:prstGeom>
        </p:spPr>
      </p:pic>
      <p:sp>
        <p:nvSpPr>
          <p:cNvPr id="7" name="Rectangle 6">
            <a:extLst>
              <a:ext uri="{FF2B5EF4-FFF2-40B4-BE49-F238E27FC236}">
                <a16:creationId xmlns:a16="http://schemas.microsoft.com/office/drawing/2014/main" id="{456AC328-B001-6BF9-2595-27AAE87D577F}"/>
              </a:ext>
            </a:extLst>
          </p:cNvPr>
          <p:cNvSpPr/>
          <p:nvPr/>
        </p:nvSpPr>
        <p:spPr>
          <a:xfrm>
            <a:off x="6845968" y="6428324"/>
            <a:ext cx="5254988" cy="82555"/>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024D65B-7FF7-2E9D-9BF7-8593687E6096}"/>
              </a:ext>
            </a:extLst>
          </p:cNvPr>
          <p:cNvSpPr/>
          <p:nvPr/>
        </p:nvSpPr>
        <p:spPr>
          <a:xfrm>
            <a:off x="6636628" y="2461443"/>
            <a:ext cx="5464328" cy="149378"/>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777D73-EFFE-A2B0-88B9-4B06BFC5499C}"/>
              </a:ext>
            </a:extLst>
          </p:cNvPr>
          <p:cNvSpPr/>
          <p:nvPr/>
        </p:nvSpPr>
        <p:spPr>
          <a:xfrm>
            <a:off x="6821830" y="2577173"/>
            <a:ext cx="175120" cy="3934182"/>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B4A530D-7E70-3284-8C82-5DEDA4DBD6BA}"/>
              </a:ext>
            </a:extLst>
          </p:cNvPr>
          <p:cNvSpPr/>
          <p:nvPr/>
        </p:nvSpPr>
        <p:spPr>
          <a:xfrm>
            <a:off x="11957150" y="2503827"/>
            <a:ext cx="175120" cy="3934182"/>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2879638-DD51-45BC-4B24-B245988BEE3C}"/>
              </a:ext>
            </a:extLst>
          </p:cNvPr>
          <p:cNvSpPr>
            <a:spLocks noGrp="1"/>
          </p:cNvSpPr>
          <p:nvPr>
            <p:ph sz="quarter" idx="10"/>
          </p:nvPr>
        </p:nvSpPr>
        <p:spPr>
          <a:xfrm>
            <a:off x="552077" y="995633"/>
            <a:ext cx="11548879" cy="3219465"/>
          </a:xfrm>
        </p:spPr>
        <p:txBody>
          <a:bodyPr/>
          <a:lstStyle/>
          <a:p>
            <a:r>
              <a:rPr lang="en-US" dirty="0"/>
              <a:t>Equations maintained from previously-listed information for consistency</a:t>
            </a:r>
          </a:p>
          <a:p>
            <a:r>
              <a:rPr lang="en-US" dirty="0"/>
              <a:t>Transformations included in                                            in CAD release</a:t>
            </a:r>
          </a:p>
          <a:p>
            <a:pPr marL="768096" lvl="1" indent="-457200">
              <a:buFont typeface="+mj-lt"/>
              <a:buAutoNum type="arabicPeriod"/>
            </a:pPr>
            <a:r>
              <a:rPr lang="en-US" dirty="0"/>
              <a:t>Scale vehicle</a:t>
            </a:r>
          </a:p>
          <a:p>
            <a:pPr marL="768096" lvl="1" indent="-457200">
              <a:buFont typeface="+mj-lt"/>
              <a:buAutoNum type="arabicPeriod"/>
            </a:pPr>
            <a:r>
              <a:rPr lang="en-US" dirty="0"/>
              <a:t>Translate to model origin in the wind tunnel</a:t>
            </a:r>
          </a:p>
          <a:p>
            <a:pPr marL="768096" lvl="1" indent="-457200">
              <a:buFont typeface="+mj-lt"/>
              <a:buAutoNum type="arabicPeriod"/>
            </a:pPr>
            <a:r>
              <a:rPr lang="en-US" dirty="0"/>
              <a:t>Rotate arc sector and upper-swept strut around y axis</a:t>
            </a:r>
          </a:p>
          <a:p>
            <a:pPr marL="768096" lvl="1" indent="-457200">
              <a:buFont typeface="+mj-lt"/>
              <a:buAutoNum type="arabicPeriod"/>
            </a:pPr>
            <a:r>
              <a:rPr lang="en-US" dirty="0"/>
              <a:t>Rotate arc sector, upper-swept strut, and vehicle for non-zero alpha</a:t>
            </a:r>
          </a:p>
        </p:txBody>
      </p:sp>
    </p:spTree>
    <p:extLst>
      <p:ext uri="{BB962C8B-B14F-4D97-AF65-F5344CB8AC3E}">
        <p14:creationId xmlns:p14="http://schemas.microsoft.com/office/powerpoint/2010/main" val="301867262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80CA96-CE13-04BA-7DE9-9B10C67817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31DEC8-9E5A-4821-F33D-46E2C2DDE43C}"/>
              </a:ext>
            </a:extLst>
          </p:cNvPr>
          <p:cNvSpPr>
            <a:spLocks noGrp="1"/>
          </p:cNvSpPr>
          <p:nvPr>
            <p:ph type="title"/>
          </p:nvPr>
        </p:nvSpPr>
        <p:spPr/>
        <p:txBody>
          <a:bodyPr/>
          <a:lstStyle/>
          <a:p>
            <a:r>
              <a:rPr lang="en-US" dirty="0"/>
              <a:t>Semispan 5.2% CRM Coordinate Transformations</a:t>
            </a:r>
          </a:p>
        </p:txBody>
      </p:sp>
      <p:sp>
        <p:nvSpPr>
          <p:cNvPr id="8" name="TextBox 7">
            <a:extLst>
              <a:ext uri="{FF2B5EF4-FFF2-40B4-BE49-F238E27FC236}">
                <a16:creationId xmlns:a16="http://schemas.microsoft.com/office/drawing/2014/main" id="{16CD7946-8636-8374-0C0D-D5978E79CC9F}"/>
              </a:ext>
            </a:extLst>
          </p:cNvPr>
          <p:cNvSpPr txBox="1"/>
          <p:nvPr/>
        </p:nvSpPr>
        <p:spPr>
          <a:xfrm>
            <a:off x="4662156" y="1520042"/>
            <a:ext cx="4587794" cy="338554"/>
          </a:xfrm>
          <a:prstGeom prst="rect">
            <a:avLst/>
          </a:prstGeom>
          <a:noFill/>
        </p:spPr>
        <p:txBody>
          <a:bodyPr wrap="none" lIns="0" tIns="0" rIns="0" bIns="0" rtlCol="0">
            <a:spAutoFit/>
          </a:bodyPr>
          <a:lstStyle/>
          <a:p>
            <a:pPr algn="l"/>
            <a:r>
              <a:rPr lang="en-US" sz="2200" dirty="0">
                <a:latin typeface="Courier New" panose="02070309020205020404" pitchFamily="49" charset="0"/>
                <a:cs typeface="Courier New" panose="02070309020205020404" pitchFamily="49" charset="0"/>
              </a:rPr>
              <a:t>how_mounted_5p2semispan.txt</a:t>
            </a:r>
            <a:endParaRPr lang="en-US" sz="2200" dirty="0">
              <a:latin typeface="Century Gothic" panose="020B0502020202020204" pitchFamily="34" charset="0"/>
            </a:endParaRPr>
          </a:p>
        </p:txBody>
      </p:sp>
      <p:sp>
        <p:nvSpPr>
          <p:cNvPr id="7" name="TextBox 6">
            <a:extLst>
              <a:ext uri="{FF2B5EF4-FFF2-40B4-BE49-F238E27FC236}">
                <a16:creationId xmlns:a16="http://schemas.microsoft.com/office/drawing/2014/main" id="{73ED8260-64EE-63DC-F5F1-26F12F6426D6}"/>
              </a:ext>
            </a:extLst>
          </p:cNvPr>
          <p:cNvSpPr txBox="1"/>
          <p:nvPr/>
        </p:nvSpPr>
        <p:spPr>
          <a:xfrm>
            <a:off x="1099117" y="6234173"/>
            <a:ext cx="1516588" cy="246221"/>
          </a:xfrm>
          <a:prstGeom prst="rect">
            <a:avLst/>
          </a:prstGeom>
          <a:noFill/>
        </p:spPr>
        <p:txBody>
          <a:bodyPr wrap="square" lIns="0" tIns="0" rIns="0" bIns="0" rtlCol="0">
            <a:spAutoFit/>
          </a:bodyPr>
          <a:lstStyle/>
          <a:p>
            <a:r>
              <a:rPr lang="en-US" sz="1600" dirty="0">
                <a:latin typeface="Century Gothic" panose="020B0502020202020204" pitchFamily="34" charset="0"/>
              </a:rPr>
              <a:t>Source: NASA</a:t>
            </a:r>
          </a:p>
        </p:txBody>
      </p:sp>
      <p:sp>
        <p:nvSpPr>
          <p:cNvPr id="15" name="Text Placeholder 3">
            <a:extLst>
              <a:ext uri="{FF2B5EF4-FFF2-40B4-BE49-F238E27FC236}">
                <a16:creationId xmlns:a16="http://schemas.microsoft.com/office/drawing/2014/main" id="{66FA9ABC-E479-C9C8-9990-DAA8CDF0D7E3}"/>
              </a:ext>
            </a:extLst>
          </p:cNvPr>
          <p:cNvSpPr>
            <a:spLocks noGrp="1"/>
          </p:cNvSpPr>
          <p:nvPr>
            <p:ph type="body" sz="quarter" idx="11"/>
          </p:nvPr>
        </p:nvSpPr>
        <p:spPr>
          <a:xfrm>
            <a:off x="-1" y="6485379"/>
            <a:ext cx="9074728" cy="372619"/>
          </a:xfrm>
        </p:spPr>
        <p:txBody>
          <a:bodyPr/>
          <a:lstStyle/>
          <a:p>
            <a:endParaRPr lang="en-US"/>
          </a:p>
        </p:txBody>
      </p:sp>
      <p:pic>
        <p:nvPicPr>
          <p:cNvPr id="5" name="Picture 4">
            <a:extLst>
              <a:ext uri="{FF2B5EF4-FFF2-40B4-BE49-F238E27FC236}">
                <a16:creationId xmlns:a16="http://schemas.microsoft.com/office/drawing/2014/main" id="{0D5B311E-5FB6-26FC-5C04-F1CD18A99C31}"/>
              </a:ext>
            </a:extLst>
          </p:cNvPr>
          <p:cNvPicPr>
            <a:picLocks noChangeAspect="1"/>
          </p:cNvPicPr>
          <p:nvPr/>
        </p:nvPicPr>
        <p:blipFill>
          <a:blip r:embed="rId4" cstate="print">
            <a:extLst>
              <a:ext uri="{BEBA8EAE-BF5A-486C-A8C5-ECC9F3942E4B}">
                <a14:imgProps xmlns:a14="http://schemas.microsoft.com/office/drawing/2010/main">
                  <a14:imgLayer r:embed="rId5">
                    <a14:imgEffect>
                      <a14:brightnessContrast bright="50000" contrast="-40000"/>
                    </a14:imgEffect>
                  </a14:imgLayer>
                </a14:imgProps>
              </a:ext>
              <a:ext uri="{28A0092B-C50C-407E-A947-70E740481C1C}">
                <a14:useLocalDpi xmlns:a14="http://schemas.microsoft.com/office/drawing/2010/main"/>
              </a:ext>
            </a:extLst>
          </a:blip>
          <a:srcRect/>
          <a:stretch/>
        </p:blipFill>
        <p:spPr>
          <a:xfrm>
            <a:off x="1099118" y="3509009"/>
            <a:ext cx="4089326" cy="2725164"/>
          </a:xfrm>
          <a:prstGeom prst="rect">
            <a:avLst/>
          </a:prstGeom>
        </p:spPr>
      </p:pic>
      <p:sp>
        <p:nvSpPr>
          <p:cNvPr id="11" name="Rectangle 10">
            <a:extLst>
              <a:ext uri="{FF2B5EF4-FFF2-40B4-BE49-F238E27FC236}">
                <a16:creationId xmlns:a16="http://schemas.microsoft.com/office/drawing/2014/main" id="{DF5AB6EC-D4E8-2595-2E8A-5EC41A5CF1E3}"/>
              </a:ext>
            </a:extLst>
          </p:cNvPr>
          <p:cNvSpPr/>
          <p:nvPr/>
        </p:nvSpPr>
        <p:spPr>
          <a:xfrm>
            <a:off x="5853447" y="6028841"/>
            <a:ext cx="6271647" cy="451553"/>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emiSpan-5p2-movie-presentation">
            <a:hlinkClick r:id="" action="ppaction://media"/>
            <a:extLst>
              <a:ext uri="{FF2B5EF4-FFF2-40B4-BE49-F238E27FC236}">
                <a16:creationId xmlns:a16="http://schemas.microsoft.com/office/drawing/2014/main" id="{61830B47-1802-3B5B-A7B4-F7EFFF18161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983729" y="2577173"/>
            <a:ext cx="5010150" cy="3860836"/>
          </a:xfrm>
          <a:prstGeom prst="rect">
            <a:avLst/>
          </a:prstGeom>
        </p:spPr>
      </p:pic>
      <p:sp>
        <p:nvSpPr>
          <p:cNvPr id="16" name="Rectangle 15">
            <a:extLst>
              <a:ext uri="{FF2B5EF4-FFF2-40B4-BE49-F238E27FC236}">
                <a16:creationId xmlns:a16="http://schemas.microsoft.com/office/drawing/2014/main" id="{35333CB7-51EF-9945-B251-DBB6901CB27B}"/>
              </a:ext>
            </a:extLst>
          </p:cNvPr>
          <p:cNvSpPr/>
          <p:nvPr/>
        </p:nvSpPr>
        <p:spPr>
          <a:xfrm>
            <a:off x="6636628" y="2461443"/>
            <a:ext cx="5464328" cy="149378"/>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B6D9798-E496-5910-70D1-ED012F46068A}"/>
              </a:ext>
            </a:extLst>
          </p:cNvPr>
          <p:cNvSpPr/>
          <p:nvPr/>
        </p:nvSpPr>
        <p:spPr>
          <a:xfrm>
            <a:off x="6821830" y="2577173"/>
            <a:ext cx="175120" cy="3934182"/>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BD9265B-F2D6-43F8-1590-0FC924A8A588}"/>
              </a:ext>
            </a:extLst>
          </p:cNvPr>
          <p:cNvSpPr/>
          <p:nvPr/>
        </p:nvSpPr>
        <p:spPr>
          <a:xfrm>
            <a:off x="11957150" y="2503827"/>
            <a:ext cx="175120" cy="3934182"/>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FA7571C-BE37-E1B3-B6FF-3F96685EA680}"/>
              </a:ext>
            </a:extLst>
          </p:cNvPr>
          <p:cNvSpPr>
            <a:spLocks noGrp="1"/>
          </p:cNvSpPr>
          <p:nvPr>
            <p:ph sz="quarter" idx="10"/>
          </p:nvPr>
        </p:nvSpPr>
        <p:spPr>
          <a:xfrm>
            <a:off x="552077" y="995633"/>
            <a:ext cx="11548879" cy="3920331"/>
          </a:xfrm>
        </p:spPr>
        <p:txBody>
          <a:bodyPr/>
          <a:lstStyle/>
          <a:p>
            <a:r>
              <a:rPr lang="en-US" dirty="0"/>
              <a:t>Version 1.9 has new transformations from historically published transformations</a:t>
            </a:r>
          </a:p>
          <a:p>
            <a:r>
              <a:rPr lang="en-US" dirty="0"/>
              <a:t>Transformations included in                                                             in the CAD release</a:t>
            </a:r>
          </a:p>
          <a:p>
            <a:pPr marL="768096" lvl="1" indent="-457200">
              <a:buFont typeface="+mj-lt"/>
              <a:buAutoNum type="arabicPeriod"/>
            </a:pPr>
            <a:r>
              <a:rPr lang="en-US" dirty="0"/>
              <a:t>Translate and scale to wind tunnel model origin</a:t>
            </a:r>
          </a:p>
          <a:p>
            <a:pPr marL="768096" lvl="1" indent="-457200">
              <a:buFont typeface="+mj-lt"/>
              <a:buAutoNum type="arabicPeriod"/>
            </a:pPr>
            <a:r>
              <a:rPr lang="en-US" dirty="0"/>
              <a:t>Add a standoff between the model and the wall</a:t>
            </a:r>
          </a:p>
          <a:p>
            <a:pPr marL="768096" lvl="1" indent="-457200">
              <a:buFont typeface="+mj-lt"/>
              <a:buAutoNum type="arabicPeriod"/>
            </a:pPr>
            <a:r>
              <a:rPr lang="en-US" dirty="0"/>
              <a:t>Rotate vehicle for non-zero alpha</a:t>
            </a:r>
          </a:p>
        </p:txBody>
      </p:sp>
      <p:sp>
        <p:nvSpPr>
          <p:cNvPr id="19" name="Rectangle 18">
            <a:extLst>
              <a:ext uri="{FF2B5EF4-FFF2-40B4-BE49-F238E27FC236}">
                <a16:creationId xmlns:a16="http://schemas.microsoft.com/office/drawing/2014/main" id="{4932A5EB-B12E-312F-B035-4ACC9501FA74}"/>
              </a:ext>
            </a:extLst>
          </p:cNvPr>
          <p:cNvSpPr/>
          <p:nvPr/>
        </p:nvSpPr>
        <p:spPr>
          <a:xfrm>
            <a:off x="6845968" y="6428324"/>
            <a:ext cx="5254988" cy="82555"/>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029930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6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14DAC3-DC9F-4E62-3439-2EDD60A8E4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F835F3-6F16-AC62-6A1F-A74207750365}"/>
              </a:ext>
            </a:extLst>
          </p:cNvPr>
          <p:cNvSpPr>
            <a:spLocks noGrp="1"/>
          </p:cNvSpPr>
          <p:nvPr>
            <p:ph type="title"/>
          </p:nvPr>
        </p:nvSpPr>
        <p:spPr/>
        <p:txBody>
          <a:bodyPr/>
          <a:lstStyle/>
          <a:p>
            <a:r>
              <a:rPr lang="en-US" dirty="0"/>
              <a:t>Semispan 2.7% CRM Coordinate Transformations</a:t>
            </a:r>
          </a:p>
        </p:txBody>
      </p:sp>
      <p:sp>
        <p:nvSpPr>
          <p:cNvPr id="8" name="TextBox 7">
            <a:extLst>
              <a:ext uri="{FF2B5EF4-FFF2-40B4-BE49-F238E27FC236}">
                <a16:creationId xmlns:a16="http://schemas.microsoft.com/office/drawing/2014/main" id="{EBF7241E-A9CF-55D7-9049-BDDDBD9B3E8F}"/>
              </a:ext>
            </a:extLst>
          </p:cNvPr>
          <p:cNvSpPr txBox="1"/>
          <p:nvPr/>
        </p:nvSpPr>
        <p:spPr>
          <a:xfrm>
            <a:off x="4662156" y="1520042"/>
            <a:ext cx="4587794" cy="338554"/>
          </a:xfrm>
          <a:prstGeom prst="rect">
            <a:avLst/>
          </a:prstGeom>
          <a:noFill/>
        </p:spPr>
        <p:txBody>
          <a:bodyPr wrap="none" lIns="0" tIns="0" rIns="0" bIns="0" rtlCol="0">
            <a:spAutoFit/>
          </a:bodyPr>
          <a:lstStyle/>
          <a:p>
            <a:pPr algn="l"/>
            <a:r>
              <a:rPr lang="en-US" sz="2200" dirty="0">
                <a:latin typeface="Courier New" panose="02070309020205020404" pitchFamily="49" charset="0"/>
                <a:cs typeface="Courier New" panose="02070309020205020404" pitchFamily="49" charset="0"/>
              </a:rPr>
              <a:t>how_mounted_2p7semispan.txt</a:t>
            </a:r>
            <a:endParaRPr lang="en-US" sz="2200" dirty="0">
              <a:latin typeface="Century Gothic" panose="020B0502020202020204" pitchFamily="34" charset="0"/>
            </a:endParaRPr>
          </a:p>
        </p:txBody>
      </p:sp>
      <p:sp>
        <p:nvSpPr>
          <p:cNvPr id="15" name="Text Placeholder 3">
            <a:extLst>
              <a:ext uri="{FF2B5EF4-FFF2-40B4-BE49-F238E27FC236}">
                <a16:creationId xmlns:a16="http://schemas.microsoft.com/office/drawing/2014/main" id="{33366F7F-19E7-7E85-EACF-EFA4019A762F}"/>
              </a:ext>
            </a:extLst>
          </p:cNvPr>
          <p:cNvSpPr>
            <a:spLocks noGrp="1"/>
          </p:cNvSpPr>
          <p:nvPr>
            <p:ph type="body" sz="quarter" idx="11"/>
          </p:nvPr>
        </p:nvSpPr>
        <p:spPr>
          <a:xfrm>
            <a:off x="-1" y="6485379"/>
            <a:ext cx="9074728" cy="372619"/>
          </a:xfrm>
        </p:spPr>
        <p:txBody>
          <a:bodyPr/>
          <a:lstStyle/>
          <a:p>
            <a:endParaRPr lang="en-US"/>
          </a:p>
        </p:txBody>
      </p:sp>
      <p:pic>
        <p:nvPicPr>
          <p:cNvPr id="5" name="Picture 4" descr="Diagram&#10;&#10;AI-generated content may be incorrect.">
            <a:extLst>
              <a:ext uri="{FF2B5EF4-FFF2-40B4-BE49-F238E27FC236}">
                <a16:creationId xmlns:a16="http://schemas.microsoft.com/office/drawing/2014/main" id="{F8D8074A-C824-6BD7-76AF-13A90F1AF1BD}"/>
              </a:ext>
            </a:extLst>
          </p:cNvPr>
          <p:cNvPicPr>
            <a:picLocks noChangeAspect="1"/>
          </p:cNvPicPr>
          <p:nvPr/>
        </p:nvPicPr>
        <p:blipFill>
          <a:blip r:embed="rId5"/>
          <a:stretch>
            <a:fillRect/>
          </a:stretch>
        </p:blipFill>
        <p:spPr>
          <a:xfrm>
            <a:off x="1019106" y="3664646"/>
            <a:ext cx="5301683" cy="2569527"/>
          </a:xfrm>
          <a:prstGeom prst="rect">
            <a:avLst/>
          </a:prstGeom>
        </p:spPr>
      </p:pic>
      <p:pic>
        <p:nvPicPr>
          <p:cNvPr id="4" name="semiSpan-2p7-movie-presentation">
            <a:hlinkClick r:id="" action="ppaction://media"/>
            <a:extLst>
              <a:ext uri="{FF2B5EF4-FFF2-40B4-BE49-F238E27FC236}">
                <a16:creationId xmlns:a16="http://schemas.microsoft.com/office/drawing/2014/main" id="{C3C78FE9-61BB-3E23-9CA7-B00A5B8FB97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983729" y="2577171"/>
            <a:ext cx="5010150" cy="3860837"/>
          </a:xfrm>
          <a:prstGeom prst="rect">
            <a:avLst/>
          </a:prstGeom>
        </p:spPr>
      </p:pic>
      <p:sp>
        <p:nvSpPr>
          <p:cNvPr id="7" name="Rectangle 6">
            <a:extLst>
              <a:ext uri="{FF2B5EF4-FFF2-40B4-BE49-F238E27FC236}">
                <a16:creationId xmlns:a16="http://schemas.microsoft.com/office/drawing/2014/main" id="{3AF53F43-401E-0017-1A94-6924B0288F50}"/>
              </a:ext>
            </a:extLst>
          </p:cNvPr>
          <p:cNvSpPr/>
          <p:nvPr/>
        </p:nvSpPr>
        <p:spPr>
          <a:xfrm>
            <a:off x="6636628" y="2461443"/>
            <a:ext cx="5464328" cy="149378"/>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440A950-7827-CC87-5E99-866C7F7B7A96}"/>
              </a:ext>
            </a:extLst>
          </p:cNvPr>
          <p:cNvSpPr/>
          <p:nvPr/>
        </p:nvSpPr>
        <p:spPr>
          <a:xfrm>
            <a:off x="6821830" y="2577173"/>
            <a:ext cx="175120" cy="3934182"/>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CF01A0A-31C8-A5AD-3F09-5EB4B643E422}"/>
              </a:ext>
            </a:extLst>
          </p:cNvPr>
          <p:cNvSpPr/>
          <p:nvPr/>
        </p:nvSpPr>
        <p:spPr>
          <a:xfrm>
            <a:off x="11957150" y="2503827"/>
            <a:ext cx="175120" cy="3934182"/>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3E4BDF8-9BFA-BBA5-6624-F98F9AE66ED4}"/>
              </a:ext>
            </a:extLst>
          </p:cNvPr>
          <p:cNvSpPr>
            <a:spLocks noGrp="1"/>
          </p:cNvSpPr>
          <p:nvPr>
            <p:ph sz="quarter" idx="10"/>
          </p:nvPr>
        </p:nvSpPr>
        <p:spPr>
          <a:xfrm>
            <a:off x="552077" y="995633"/>
            <a:ext cx="11548879" cy="3920331"/>
          </a:xfrm>
        </p:spPr>
        <p:txBody>
          <a:bodyPr/>
          <a:lstStyle/>
          <a:p>
            <a:r>
              <a:rPr lang="en-US" dirty="0"/>
              <a:t>Version 1.9 has transformations not previously published</a:t>
            </a:r>
          </a:p>
          <a:p>
            <a:r>
              <a:rPr lang="en-US" dirty="0"/>
              <a:t>Transformations included in                                                             in the CAD release</a:t>
            </a:r>
          </a:p>
          <a:p>
            <a:pPr marL="768096" lvl="1" indent="-457200">
              <a:buFont typeface="+mj-lt"/>
              <a:buAutoNum type="arabicPeriod"/>
            </a:pPr>
            <a:r>
              <a:rPr lang="en-US" dirty="0"/>
              <a:t>Translate and scale to wind tunnel model origin</a:t>
            </a:r>
          </a:p>
          <a:p>
            <a:pPr marL="768096" lvl="1" indent="-457200">
              <a:buFont typeface="+mj-lt"/>
              <a:buAutoNum type="arabicPeriod"/>
            </a:pPr>
            <a:r>
              <a:rPr lang="en-US" dirty="0"/>
              <a:t>Add a standoff between the model and the wall</a:t>
            </a:r>
          </a:p>
          <a:p>
            <a:pPr marL="768096" lvl="1" indent="-457200">
              <a:buFont typeface="+mj-lt"/>
              <a:buAutoNum type="arabicPeriod"/>
            </a:pPr>
            <a:r>
              <a:rPr lang="en-US" dirty="0"/>
              <a:t>Rotate vehicle for non-zero alpha</a:t>
            </a:r>
          </a:p>
        </p:txBody>
      </p:sp>
      <p:sp>
        <p:nvSpPr>
          <p:cNvPr id="11" name="Rectangle 10">
            <a:extLst>
              <a:ext uri="{FF2B5EF4-FFF2-40B4-BE49-F238E27FC236}">
                <a16:creationId xmlns:a16="http://schemas.microsoft.com/office/drawing/2014/main" id="{2D1993D0-47B6-4971-EEAC-48323B3921A6}"/>
              </a:ext>
            </a:extLst>
          </p:cNvPr>
          <p:cNvSpPr/>
          <p:nvPr/>
        </p:nvSpPr>
        <p:spPr>
          <a:xfrm>
            <a:off x="6845968" y="6428324"/>
            <a:ext cx="5254988" cy="82555"/>
          </a:xfrm>
          <a:prstGeom prst="rect">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581721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6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BA4C56-5968-5E27-46DC-5FAD37A36F37}"/>
              </a:ext>
            </a:extLst>
          </p:cNvPr>
          <p:cNvSpPr>
            <a:spLocks noGrp="1"/>
          </p:cNvSpPr>
          <p:nvPr>
            <p:ph type="title"/>
          </p:nvPr>
        </p:nvSpPr>
        <p:spPr/>
        <p:txBody>
          <a:bodyPr/>
          <a:lstStyle/>
          <a:p>
            <a:r>
              <a:rPr lang="en-US" dirty="0"/>
              <a:t>High-Speed Leg and Plenum</a:t>
            </a:r>
          </a:p>
        </p:txBody>
      </p:sp>
      <p:pic>
        <p:nvPicPr>
          <p:cNvPr id="3" name="Content Placeholder 2" descr="Diagram&#10;&#10;AI-generated content may be incorrect.">
            <a:extLst>
              <a:ext uri="{FF2B5EF4-FFF2-40B4-BE49-F238E27FC236}">
                <a16:creationId xmlns:a16="http://schemas.microsoft.com/office/drawing/2014/main" id="{8BAA9F03-F1BF-5C99-EDC0-E1D69F82E92E}"/>
              </a:ext>
            </a:extLst>
          </p:cNvPr>
          <p:cNvPicPr>
            <a:picLocks noGrp="1" noChangeAspect="1"/>
          </p:cNvPicPr>
          <p:nvPr>
            <p:ph sz="quarter" idx="10"/>
          </p:nvPr>
        </p:nvPicPr>
        <p:blipFill>
          <a:blip r:embed="rId2"/>
          <a:stretch>
            <a:fillRect/>
          </a:stretch>
        </p:blipFill>
        <p:spPr>
          <a:xfrm>
            <a:off x="1259863" y="995363"/>
            <a:ext cx="9810387" cy="5375275"/>
          </a:xfrm>
        </p:spPr>
      </p:pic>
      <p:sp>
        <p:nvSpPr>
          <p:cNvPr id="7" name="Text Placeholder 6">
            <a:extLst>
              <a:ext uri="{FF2B5EF4-FFF2-40B4-BE49-F238E27FC236}">
                <a16:creationId xmlns:a16="http://schemas.microsoft.com/office/drawing/2014/main" id="{B789D67B-5FD5-3146-6BD6-FDCA197DDE23}"/>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366179416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4A25A-14B7-79E5-C738-6414DB9380A0}"/>
              </a:ext>
            </a:extLst>
          </p:cNvPr>
          <p:cNvSpPr>
            <a:spLocks noGrp="1"/>
          </p:cNvSpPr>
          <p:nvPr>
            <p:ph type="title"/>
          </p:nvPr>
        </p:nvSpPr>
        <p:spPr/>
        <p:txBody>
          <a:bodyPr/>
          <a:lstStyle/>
          <a:p>
            <a:r>
              <a:rPr lang="en-US" dirty="0"/>
              <a:t>Geometry Download</a:t>
            </a:r>
          </a:p>
        </p:txBody>
      </p:sp>
      <p:sp>
        <p:nvSpPr>
          <p:cNvPr id="3" name="Content Placeholder 2">
            <a:extLst>
              <a:ext uri="{FF2B5EF4-FFF2-40B4-BE49-F238E27FC236}">
                <a16:creationId xmlns:a16="http://schemas.microsoft.com/office/drawing/2014/main" id="{B90D6FC5-7EB1-3B24-27CE-055E02FA99CC}"/>
              </a:ext>
            </a:extLst>
          </p:cNvPr>
          <p:cNvSpPr>
            <a:spLocks noGrp="1"/>
          </p:cNvSpPr>
          <p:nvPr>
            <p:ph sz="quarter" idx="10"/>
          </p:nvPr>
        </p:nvSpPr>
        <p:spPr/>
        <p:txBody>
          <a:bodyPr/>
          <a:lstStyle/>
          <a:p>
            <a:r>
              <a:rPr lang="en-US" dirty="0"/>
              <a:t>Posted to DPW website (                                                                                    </a:t>
            </a:r>
            <a:r>
              <a:rPr lang="en-US" sz="100" dirty="0"/>
              <a:t>                                     </a:t>
            </a:r>
            <a:r>
              <a:rPr lang="en-US" dirty="0"/>
              <a:t>)</a:t>
            </a:r>
          </a:p>
          <a:p>
            <a:r>
              <a:rPr lang="en-US" dirty="0"/>
              <a:t>Current version: v1.9 (June, 2025)</a:t>
            </a:r>
          </a:p>
          <a:p>
            <a:r>
              <a:rPr lang="en-US" dirty="0"/>
              <a:t>Contains</a:t>
            </a:r>
          </a:p>
          <a:p>
            <a:pPr lvl="1"/>
            <a:r>
              <a:rPr lang="en-US" dirty="0"/>
              <a:t>12 files</a:t>
            </a:r>
          </a:p>
          <a:p>
            <a:pPr lvl="1"/>
            <a:r>
              <a:rPr lang="en-US" dirty="0"/>
              <a:t>.</a:t>
            </a:r>
            <a:r>
              <a:rPr lang="en-US" dirty="0" err="1"/>
              <a:t>igs</a:t>
            </a:r>
            <a:r>
              <a:rPr lang="en-US" dirty="0"/>
              <a:t>, .</a:t>
            </a:r>
            <a:r>
              <a:rPr lang="en-US" dirty="0" err="1"/>
              <a:t>stp</a:t>
            </a:r>
            <a:r>
              <a:rPr lang="en-US" dirty="0"/>
              <a:t>, and .</a:t>
            </a:r>
            <a:r>
              <a:rPr lang="en-US" dirty="0" err="1"/>
              <a:t>x_t</a:t>
            </a:r>
            <a:endParaRPr lang="en-US" dirty="0"/>
          </a:p>
          <a:p>
            <a:pPr lvl="1"/>
            <a:r>
              <a:rPr lang="en-US" dirty="0"/>
              <a:t>All in inches</a:t>
            </a:r>
          </a:p>
        </p:txBody>
      </p:sp>
      <p:sp>
        <p:nvSpPr>
          <p:cNvPr id="4" name="Text Placeholder 3">
            <a:extLst>
              <a:ext uri="{FF2B5EF4-FFF2-40B4-BE49-F238E27FC236}">
                <a16:creationId xmlns:a16="http://schemas.microsoft.com/office/drawing/2014/main" id="{9E116FAB-C912-5838-16A5-14F1A166C1F8}"/>
              </a:ext>
            </a:extLst>
          </p:cNvPr>
          <p:cNvSpPr>
            <a:spLocks noGrp="1"/>
          </p:cNvSpPr>
          <p:nvPr>
            <p:ph type="body" sz="quarter" idx="11"/>
          </p:nvPr>
        </p:nvSpPr>
        <p:spPr/>
        <p:txBody>
          <a:bodyPr/>
          <a:lstStyle/>
          <a:p>
            <a:endParaRPr lang="en-US"/>
          </a:p>
        </p:txBody>
      </p:sp>
      <p:sp>
        <p:nvSpPr>
          <p:cNvPr id="5" name="TextBox 4">
            <a:extLst>
              <a:ext uri="{FF2B5EF4-FFF2-40B4-BE49-F238E27FC236}">
                <a16:creationId xmlns:a16="http://schemas.microsoft.com/office/drawing/2014/main" id="{D109DBB1-0F41-8D56-5E5A-E1164115AC88}"/>
              </a:ext>
            </a:extLst>
          </p:cNvPr>
          <p:cNvSpPr txBox="1"/>
          <p:nvPr/>
        </p:nvSpPr>
        <p:spPr>
          <a:xfrm>
            <a:off x="4180112" y="1043133"/>
            <a:ext cx="6626814" cy="338554"/>
          </a:xfrm>
          <a:prstGeom prst="rect">
            <a:avLst/>
          </a:prstGeom>
          <a:noFill/>
        </p:spPr>
        <p:txBody>
          <a:bodyPr wrap="none" lIns="0" tIns="0" rIns="0" bIns="0" rtlCol="0">
            <a:spAutoFit/>
          </a:bodyPr>
          <a:lstStyle/>
          <a:p>
            <a:pPr algn="l"/>
            <a:r>
              <a:rPr lang="en-US" sz="2200" b="0" dirty="0">
                <a:latin typeface="Courier New" panose="02070309020205020404" pitchFamily="49" charset="0"/>
                <a:cs typeface="Courier New" panose="02070309020205020404" pitchFamily="49" charset="0"/>
                <a:hlinkClick r:id="rId2"/>
              </a:rPr>
              <a:t>https://aiaa-dpw.larc.nasa.gov/ntf.html</a:t>
            </a:r>
            <a:endParaRPr lang="en-US" sz="2200" dirty="0">
              <a:latin typeface="Century Gothic" panose="020B0502020202020204" pitchFamily="34" charset="0"/>
            </a:endParaRPr>
          </a:p>
        </p:txBody>
      </p:sp>
      <p:pic>
        <p:nvPicPr>
          <p:cNvPr id="7" name="Picture 6">
            <a:extLst>
              <a:ext uri="{FF2B5EF4-FFF2-40B4-BE49-F238E27FC236}">
                <a16:creationId xmlns:a16="http://schemas.microsoft.com/office/drawing/2014/main" id="{87D99624-C1A9-8BC5-F9B2-3BFAAB17CF53}"/>
              </a:ext>
            </a:extLst>
          </p:cNvPr>
          <p:cNvPicPr>
            <a:picLocks noChangeAspect="1"/>
          </p:cNvPicPr>
          <p:nvPr/>
        </p:nvPicPr>
        <p:blipFill>
          <a:blip r:embed="rId3"/>
          <a:stretch>
            <a:fillRect/>
          </a:stretch>
        </p:blipFill>
        <p:spPr>
          <a:xfrm>
            <a:off x="6656231" y="1922181"/>
            <a:ext cx="3268057" cy="4130973"/>
          </a:xfrm>
          <a:prstGeom prst="rect">
            <a:avLst/>
          </a:prstGeom>
        </p:spPr>
      </p:pic>
    </p:spTree>
    <p:extLst>
      <p:ext uri="{BB962C8B-B14F-4D97-AF65-F5344CB8AC3E}">
        <p14:creationId xmlns:p14="http://schemas.microsoft.com/office/powerpoint/2010/main" val="425786183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C33889-B373-C735-C0B8-CD092AEDBBB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FAF07F4-B2FD-3B15-5DC0-5865143B673E}"/>
              </a:ext>
            </a:extLst>
          </p:cNvPr>
          <p:cNvSpPr>
            <a:spLocks noGrp="1"/>
          </p:cNvSpPr>
          <p:nvPr>
            <p:ph type="title"/>
          </p:nvPr>
        </p:nvSpPr>
        <p:spPr/>
        <p:txBody>
          <a:bodyPr/>
          <a:lstStyle/>
          <a:p>
            <a:r>
              <a:rPr lang="en-US" dirty="0"/>
              <a:t>Geometry Overview</a:t>
            </a:r>
          </a:p>
        </p:txBody>
      </p:sp>
      <p:pic>
        <p:nvPicPr>
          <p:cNvPr id="9" name="Content Placeholder 8">
            <a:extLst>
              <a:ext uri="{FF2B5EF4-FFF2-40B4-BE49-F238E27FC236}">
                <a16:creationId xmlns:a16="http://schemas.microsoft.com/office/drawing/2014/main" id="{B3AB3BB3-F453-289E-D757-409BE71DEBD1}"/>
              </a:ext>
            </a:extLst>
          </p:cNvPr>
          <p:cNvPicPr>
            <a:picLocks noGrp="1" noChangeAspect="1"/>
          </p:cNvPicPr>
          <p:nvPr>
            <p:ph sz="quarter" idx="10"/>
          </p:nvPr>
        </p:nvPicPr>
        <p:blipFill>
          <a:blip r:embed="rId2"/>
          <a:stretch>
            <a:fillRect/>
          </a:stretch>
        </p:blipFill>
        <p:spPr>
          <a:xfrm>
            <a:off x="552450" y="2238505"/>
            <a:ext cx="5383213" cy="2888990"/>
          </a:xfrm>
        </p:spPr>
      </p:pic>
      <p:pic>
        <p:nvPicPr>
          <p:cNvPr id="11" name="Content Placeholder 10" descr="A picture containing toy, indoor&#10;&#10;AI-generated content may be incorrect.">
            <a:extLst>
              <a:ext uri="{FF2B5EF4-FFF2-40B4-BE49-F238E27FC236}">
                <a16:creationId xmlns:a16="http://schemas.microsoft.com/office/drawing/2014/main" id="{F535DF9D-AC9E-7E30-6F7D-E6720F01FF7A}"/>
              </a:ext>
            </a:extLst>
          </p:cNvPr>
          <p:cNvPicPr>
            <a:picLocks noGrp="1" noChangeAspect="1"/>
          </p:cNvPicPr>
          <p:nvPr>
            <p:ph sz="quarter" idx="11"/>
          </p:nvPr>
        </p:nvPicPr>
        <p:blipFill>
          <a:blip r:embed="rId3"/>
          <a:stretch>
            <a:fillRect/>
          </a:stretch>
        </p:blipFill>
        <p:spPr>
          <a:xfrm>
            <a:off x="6394450" y="2147157"/>
            <a:ext cx="5383213" cy="3106611"/>
          </a:xfrm>
        </p:spPr>
      </p:pic>
      <p:sp>
        <p:nvSpPr>
          <p:cNvPr id="4" name="Text Placeholder 3">
            <a:extLst>
              <a:ext uri="{FF2B5EF4-FFF2-40B4-BE49-F238E27FC236}">
                <a16:creationId xmlns:a16="http://schemas.microsoft.com/office/drawing/2014/main" id="{6D3FDA8F-2DCF-0DA7-0077-F629C1BA9A35}"/>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206101229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7E028-1AF4-2464-A903-DDCB4ECF31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300EE8-8DA4-9B74-4457-A9DBA7513E91}"/>
              </a:ext>
            </a:extLst>
          </p:cNvPr>
          <p:cNvSpPr>
            <a:spLocks noGrp="1"/>
          </p:cNvSpPr>
          <p:nvPr>
            <p:ph type="title"/>
          </p:nvPr>
        </p:nvSpPr>
        <p:spPr/>
        <p:txBody>
          <a:bodyPr/>
          <a:lstStyle/>
          <a:p>
            <a:r>
              <a:rPr lang="en-US" dirty="0"/>
              <a:t>Geometry Files (1/2)</a:t>
            </a:r>
          </a:p>
        </p:txBody>
      </p:sp>
      <p:sp>
        <p:nvSpPr>
          <p:cNvPr id="4" name="Text Placeholder 3">
            <a:extLst>
              <a:ext uri="{FF2B5EF4-FFF2-40B4-BE49-F238E27FC236}">
                <a16:creationId xmlns:a16="http://schemas.microsoft.com/office/drawing/2014/main" id="{5A6986E1-6E77-9BF3-1C84-6EBE0B88ED77}"/>
              </a:ext>
            </a:extLst>
          </p:cNvPr>
          <p:cNvSpPr>
            <a:spLocks noGrp="1"/>
          </p:cNvSpPr>
          <p:nvPr>
            <p:ph type="body" sz="quarter" idx="12"/>
          </p:nvPr>
        </p:nvSpPr>
        <p:spPr/>
        <p:txBody>
          <a:bodyPr/>
          <a:lstStyle/>
          <a:p>
            <a:endParaRPr lang="en-US"/>
          </a:p>
        </p:txBody>
      </p:sp>
      <p:pic>
        <p:nvPicPr>
          <p:cNvPr id="35" name="Content Placeholder 34" descr="A picture containing engineering drawing&#10;&#10;AI-generated content may be incorrect.">
            <a:extLst>
              <a:ext uri="{FF2B5EF4-FFF2-40B4-BE49-F238E27FC236}">
                <a16:creationId xmlns:a16="http://schemas.microsoft.com/office/drawing/2014/main" id="{FE765B93-C1E0-53F9-CA05-EF8861009972}"/>
              </a:ext>
            </a:extLst>
          </p:cNvPr>
          <p:cNvPicPr>
            <a:picLocks noGrp="1" noChangeAspect="1"/>
          </p:cNvPicPr>
          <p:nvPr>
            <p:ph sz="quarter" idx="16"/>
          </p:nvPr>
        </p:nvPicPr>
        <p:blipFill>
          <a:blip r:embed="rId2"/>
          <a:stretch>
            <a:fillRect/>
          </a:stretch>
        </p:blipFill>
        <p:spPr>
          <a:xfrm>
            <a:off x="4457217" y="3773488"/>
            <a:ext cx="3277567" cy="2530475"/>
          </a:xfrm>
        </p:spPr>
      </p:pic>
      <p:pic>
        <p:nvPicPr>
          <p:cNvPr id="29" name="Content Placeholder 28" descr="A picture containing sky&#10;&#10;AI-generated content may be incorrect.">
            <a:extLst>
              <a:ext uri="{FF2B5EF4-FFF2-40B4-BE49-F238E27FC236}">
                <a16:creationId xmlns:a16="http://schemas.microsoft.com/office/drawing/2014/main" id="{01C1FA65-5B01-AA3C-123E-90035C290CFA}"/>
              </a:ext>
            </a:extLst>
          </p:cNvPr>
          <p:cNvPicPr>
            <a:picLocks noGrp="1" noChangeAspect="1"/>
          </p:cNvPicPr>
          <p:nvPr>
            <p:ph sz="quarter" idx="13"/>
          </p:nvPr>
        </p:nvPicPr>
        <p:blipFill>
          <a:blip r:embed="rId3"/>
          <a:stretch>
            <a:fillRect/>
          </a:stretch>
        </p:blipFill>
        <p:spPr>
          <a:xfrm>
            <a:off x="4365251" y="995363"/>
            <a:ext cx="3461498" cy="2530475"/>
          </a:xfrm>
        </p:spPr>
      </p:pic>
      <p:pic>
        <p:nvPicPr>
          <p:cNvPr id="27" name="Content Placeholder 26" descr="Diagram, engineering drawing&#10;&#10;AI-generated content may be incorrect.">
            <a:extLst>
              <a:ext uri="{FF2B5EF4-FFF2-40B4-BE49-F238E27FC236}">
                <a16:creationId xmlns:a16="http://schemas.microsoft.com/office/drawing/2014/main" id="{39578A52-BB32-4C6B-ABE9-3727A65F5643}"/>
              </a:ext>
            </a:extLst>
          </p:cNvPr>
          <p:cNvPicPr>
            <a:picLocks noGrp="1" noChangeAspect="1"/>
          </p:cNvPicPr>
          <p:nvPr>
            <p:ph sz="quarter" idx="10"/>
          </p:nvPr>
        </p:nvPicPr>
        <p:blipFill>
          <a:blip r:embed="rId4"/>
          <a:stretch>
            <a:fillRect/>
          </a:stretch>
        </p:blipFill>
        <p:spPr>
          <a:xfrm>
            <a:off x="292100" y="1259363"/>
            <a:ext cx="3648075" cy="2002475"/>
          </a:xfrm>
        </p:spPr>
      </p:pic>
      <p:pic>
        <p:nvPicPr>
          <p:cNvPr id="33" name="Content Placeholder 32" descr="Diagram&#10;&#10;AI-generated content may be incorrect.">
            <a:extLst>
              <a:ext uri="{FF2B5EF4-FFF2-40B4-BE49-F238E27FC236}">
                <a16:creationId xmlns:a16="http://schemas.microsoft.com/office/drawing/2014/main" id="{F4BB3B7F-C8F1-FE39-D7CE-919312A35923}"/>
              </a:ext>
            </a:extLst>
          </p:cNvPr>
          <p:cNvPicPr>
            <a:picLocks noGrp="1" noChangeAspect="1"/>
          </p:cNvPicPr>
          <p:nvPr>
            <p:ph sz="quarter" idx="15"/>
          </p:nvPr>
        </p:nvPicPr>
        <p:blipFill>
          <a:blip r:embed="rId5"/>
          <a:stretch>
            <a:fillRect/>
          </a:stretch>
        </p:blipFill>
        <p:spPr>
          <a:xfrm>
            <a:off x="523294" y="3773488"/>
            <a:ext cx="3185687" cy="2530475"/>
          </a:xfrm>
        </p:spPr>
      </p:pic>
      <p:pic>
        <p:nvPicPr>
          <p:cNvPr id="11" name="Content Placeholder 10" descr="A picture containing tool&#10;&#10;AI-generated content may be incorrect.">
            <a:extLst>
              <a:ext uri="{FF2B5EF4-FFF2-40B4-BE49-F238E27FC236}">
                <a16:creationId xmlns:a16="http://schemas.microsoft.com/office/drawing/2014/main" id="{3C2C5931-2574-378D-E312-279BDA2F3B03}"/>
              </a:ext>
            </a:extLst>
          </p:cNvPr>
          <p:cNvPicPr>
            <a:picLocks noGrp="1" noChangeAspect="1"/>
          </p:cNvPicPr>
          <p:nvPr>
            <p:ph sz="quarter" idx="14"/>
          </p:nvPr>
        </p:nvPicPr>
        <p:blipFill>
          <a:blip r:embed="rId6"/>
          <a:stretch>
            <a:fillRect/>
          </a:stretch>
        </p:blipFill>
        <p:spPr>
          <a:xfrm>
            <a:off x="8251825" y="1396128"/>
            <a:ext cx="3648075" cy="1728945"/>
          </a:xfrm>
        </p:spPr>
      </p:pic>
      <p:pic>
        <p:nvPicPr>
          <p:cNvPr id="13" name="Content Placeholder 12" descr="A picture containing lamp&#10;&#10;AI-generated content may be incorrect.">
            <a:extLst>
              <a:ext uri="{FF2B5EF4-FFF2-40B4-BE49-F238E27FC236}">
                <a16:creationId xmlns:a16="http://schemas.microsoft.com/office/drawing/2014/main" id="{0869E9B4-D3D7-19F5-B90E-21228D1C9A77}"/>
              </a:ext>
            </a:extLst>
          </p:cNvPr>
          <p:cNvPicPr>
            <a:picLocks noGrp="1" noChangeAspect="1"/>
          </p:cNvPicPr>
          <p:nvPr>
            <p:ph sz="quarter" idx="17"/>
          </p:nvPr>
        </p:nvPicPr>
        <p:blipFill>
          <a:blip r:embed="rId7"/>
          <a:stretch>
            <a:fillRect/>
          </a:stretch>
        </p:blipFill>
        <p:spPr>
          <a:xfrm>
            <a:off x="8251825" y="3976271"/>
            <a:ext cx="3648075" cy="2124909"/>
          </a:xfrm>
        </p:spPr>
      </p:pic>
      <p:sp>
        <p:nvSpPr>
          <p:cNvPr id="9" name="TextBox 8">
            <a:extLst>
              <a:ext uri="{FF2B5EF4-FFF2-40B4-BE49-F238E27FC236}">
                <a16:creationId xmlns:a16="http://schemas.microsoft.com/office/drawing/2014/main" id="{5174BCD0-9759-2AFA-6E18-07445100A711}"/>
              </a:ext>
            </a:extLst>
          </p:cNvPr>
          <p:cNvSpPr txBox="1"/>
          <p:nvPr/>
        </p:nvSpPr>
        <p:spPr>
          <a:xfrm>
            <a:off x="9509760" y="5734130"/>
            <a:ext cx="2625090" cy="615553"/>
          </a:xfrm>
          <a:prstGeom prst="rect">
            <a:avLst/>
          </a:prstGeom>
          <a:noFill/>
        </p:spPr>
        <p:txBody>
          <a:bodyPr wrap="square" lIns="0" tIns="0" rIns="0" bIns="0" rtlCol="0">
            <a:spAutoFit/>
          </a:bodyPr>
          <a:lstStyle/>
          <a:p>
            <a:pPr algn="just"/>
            <a:r>
              <a:rPr lang="en-US" sz="800" dirty="0">
                <a:latin typeface="Century Gothic" panose="020B0502020202020204" pitchFamily="34" charset="0"/>
              </a:rPr>
              <a:t>Note: The diffuser extension is not part of the NTF. It is provided in the CAD so boundary conditions can be applied further away from the test section. This may be desired to avoid potential numerical problems at the end of the diffusor. Use is optional.</a:t>
            </a:r>
          </a:p>
        </p:txBody>
      </p:sp>
    </p:spTree>
    <p:extLst>
      <p:ext uri="{BB962C8B-B14F-4D97-AF65-F5344CB8AC3E}">
        <p14:creationId xmlns:p14="http://schemas.microsoft.com/office/powerpoint/2010/main" val="310413900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88150-91D2-6B94-7CF2-75785F90ECD5}"/>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2E2AAFDA-18C6-24BC-E42B-3E99EB3DEF98}"/>
              </a:ext>
            </a:extLst>
          </p:cNvPr>
          <p:cNvSpPr>
            <a:spLocks noGrp="1"/>
          </p:cNvSpPr>
          <p:nvPr>
            <p:ph sz="quarter" idx="10"/>
          </p:nvPr>
        </p:nvSpPr>
        <p:spPr/>
        <p:txBody>
          <a:bodyPr/>
          <a:lstStyle/>
          <a:p>
            <a:r>
              <a:rPr lang="en-US" dirty="0"/>
              <a:t>Facility Overview</a:t>
            </a:r>
          </a:p>
          <a:p>
            <a:r>
              <a:rPr lang="en-US" dirty="0"/>
              <a:t>History</a:t>
            </a:r>
          </a:p>
          <a:p>
            <a:r>
              <a:rPr lang="en-US" dirty="0"/>
              <a:t>Key CRM Tests</a:t>
            </a:r>
          </a:p>
          <a:p>
            <a:r>
              <a:rPr lang="en-US" dirty="0"/>
              <a:t>CRM Coordinate Transformations</a:t>
            </a:r>
          </a:p>
          <a:p>
            <a:r>
              <a:rPr lang="en-US" dirty="0"/>
              <a:t>Geometry Files</a:t>
            </a:r>
          </a:p>
        </p:txBody>
      </p:sp>
      <p:sp>
        <p:nvSpPr>
          <p:cNvPr id="4" name="Text Placeholder 3">
            <a:extLst>
              <a:ext uri="{FF2B5EF4-FFF2-40B4-BE49-F238E27FC236}">
                <a16:creationId xmlns:a16="http://schemas.microsoft.com/office/drawing/2014/main" id="{0F56C6FA-C032-4D97-0BAD-76766FEB89BB}"/>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22069209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5496345-0196-E325-CC0F-BAE8289B44FC}"/>
              </a:ext>
            </a:extLst>
          </p:cNvPr>
          <p:cNvSpPr>
            <a:spLocks noGrp="1"/>
          </p:cNvSpPr>
          <p:nvPr>
            <p:ph type="title"/>
          </p:nvPr>
        </p:nvSpPr>
        <p:spPr/>
        <p:txBody>
          <a:bodyPr/>
          <a:lstStyle/>
          <a:p>
            <a:r>
              <a:rPr lang="en-US" dirty="0"/>
              <a:t>Geometry Files (2/2)</a:t>
            </a:r>
          </a:p>
        </p:txBody>
      </p:sp>
      <p:pic>
        <p:nvPicPr>
          <p:cNvPr id="15" name="Content Placeholder 14" descr="Diagram&#10;&#10;AI-generated content may be incorrect.">
            <a:extLst>
              <a:ext uri="{FF2B5EF4-FFF2-40B4-BE49-F238E27FC236}">
                <a16:creationId xmlns:a16="http://schemas.microsoft.com/office/drawing/2014/main" id="{3F3E6EAE-1BE8-E2E6-4DEF-6658FBE79E12}"/>
              </a:ext>
            </a:extLst>
          </p:cNvPr>
          <p:cNvPicPr>
            <a:picLocks noGrp="1" noChangeAspect="1"/>
          </p:cNvPicPr>
          <p:nvPr>
            <p:ph sz="quarter" idx="10"/>
          </p:nvPr>
        </p:nvPicPr>
        <p:blipFill>
          <a:blip r:embed="rId2"/>
          <a:stretch>
            <a:fillRect/>
          </a:stretch>
        </p:blipFill>
        <p:spPr>
          <a:xfrm>
            <a:off x="524706" y="995363"/>
            <a:ext cx="3182863" cy="2530475"/>
          </a:xfrm>
        </p:spPr>
      </p:pic>
      <p:sp>
        <p:nvSpPr>
          <p:cNvPr id="8" name="Text Placeholder 7">
            <a:extLst>
              <a:ext uri="{FF2B5EF4-FFF2-40B4-BE49-F238E27FC236}">
                <a16:creationId xmlns:a16="http://schemas.microsoft.com/office/drawing/2014/main" id="{8EC5E590-A50B-1239-FF9A-83DB7E821C73}"/>
              </a:ext>
            </a:extLst>
          </p:cNvPr>
          <p:cNvSpPr>
            <a:spLocks noGrp="1"/>
          </p:cNvSpPr>
          <p:nvPr>
            <p:ph type="body" sz="quarter" idx="12"/>
          </p:nvPr>
        </p:nvSpPr>
        <p:spPr/>
        <p:txBody>
          <a:bodyPr/>
          <a:lstStyle/>
          <a:p>
            <a:endParaRPr lang="en-US"/>
          </a:p>
        </p:txBody>
      </p:sp>
      <p:pic>
        <p:nvPicPr>
          <p:cNvPr id="17" name="Content Placeholder 16" descr="A picture containing tableware&#10;&#10;AI-generated content may be incorrect.">
            <a:extLst>
              <a:ext uri="{FF2B5EF4-FFF2-40B4-BE49-F238E27FC236}">
                <a16:creationId xmlns:a16="http://schemas.microsoft.com/office/drawing/2014/main" id="{77A1E7E1-01D2-5647-0233-79234BAA7874}"/>
              </a:ext>
            </a:extLst>
          </p:cNvPr>
          <p:cNvPicPr>
            <a:picLocks noGrp="1" noChangeAspect="1"/>
          </p:cNvPicPr>
          <p:nvPr>
            <p:ph sz="quarter" idx="13"/>
          </p:nvPr>
        </p:nvPicPr>
        <p:blipFill>
          <a:blip r:embed="rId3"/>
          <a:stretch>
            <a:fillRect/>
          </a:stretch>
        </p:blipFill>
        <p:spPr>
          <a:xfrm>
            <a:off x="5728199" y="995363"/>
            <a:ext cx="735603" cy="2530475"/>
          </a:xfrm>
        </p:spPr>
      </p:pic>
      <p:pic>
        <p:nvPicPr>
          <p:cNvPr id="23" name="Content Placeholder 22" descr="Diagram&#10;&#10;AI-generated content may be incorrect.">
            <a:extLst>
              <a:ext uri="{FF2B5EF4-FFF2-40B4-BE49-F238E27FC236}">
                <a16:creationId xmlns:a16="http://schemas.microsoft.com/office/drawing/2014/main" id="{0EF77C38-F535-17DE-BAE8-E81F218B5470}"/>
              </a:ext>
            </a:extLst>
          </p:cNvPr>
          <p:cNvPicPr>
            <a:picLocks noGrp="1" noChangeAspect="1"/>
          </p:cNvPicPr>
          <p:nvPr>
            <p:ph sz="quarter" idx="16"/>
          </p:nvPr>
        </p:nvPicPr>
        <p:blipFill>
          <a:blip r:embed="rId4"/>
          <a:stretch>
            <a:fillRect/>
          </a:stretch>
        </p:blipFill>
        <p:spPr>
          <a:xfrm>
            <a:off x="4687736" y="3773488"/>
            <a:ext cx="2816528" cy="2530475"/>
          </a:xfrm>
        </p:spPr>
      </p:pic>
      <p:pic>
        <p:nvPicPr>
          <p:cNvPr id="33" name="Content Placeholder 32" descr="A picture containing light&#10;&#10;AI-generated content may be incorrect.">
            <a:extLst>
              <a:ext uri="{FF2B5EF4-FFF2-40B4-BE49-F238E27FC236}">
                <a16:creationId xmlns:a16="http://schemas.microsoft.com/office/drawing/2014/main" id="{A94C2F41-F290-575B-C5CE-668F62C0E01B}"/>
              </a:ext>
            </a:extLst>
          </p:cNvPr>
          <p:cNvPicPr>
            <a:picLocks noGrp="1" noChangeAspect="1"/>
          </p:cNvPicPr>
          <p:nvPr>
            <p:ph sz="quarter" idx="17"/>
          </p:nvPr>
        </p:nvPicPr>
        <p:blipFill>
          <a:blip r:embed="rId5"/>
          <a:stretch>
            <a:fillRect/>
          </a:stretch>
        </p:blipFill>
        <p:spPr>
          <a:xfrm>
            <a:off x="8251825" y="3898702"/>
            <a:ext cx="3648075" cy="2280046"/>
          </a:xfrm>
        </p:spPr>
      </p:pic>
      <p:pic>
        <p:nvPicPr>
          <p:cNvPr id="29" name="Content Placeholder 28" descr="A picture containing diagram&#10;&#10;AI-generated content may be incorrect.">
            <a:extLst>
              <a:ext uri="{FF2B5EF4-FFF2-40B4-BE49-F238E27FC236}">
                <a16:creationId xmlns:a16="http://schemas.microsoft.com/office/drawing/2014/main" id="{EEBC5254-7D27-4672-E7ED-CDFA61C111D7}"/>
              </a:ext>
            </a:extLst>
          </p:cNvPr>
          <p:cNvPicPr>
            <a:picLocks noGrp="1" noChangeAspect="1"/>
          </p:cNvPicPr>
          <p:nvPr>
            <p:ph sz="quarter" idx="14"/>
          </p:nvPr>
        </p:nvPicPr>
        <p:blipFill>
          <a:blip r:embed="rId6"/>
          <a:stretch>
            <a:fillRect/>
          </a:stretch>
        </p:blipFill>
        <p:spPr>
          <a:xfrm>
            <a:off x="9530502" y="995363"/>
            <a:ext cx="1090721" cy="2530475"/>
          </a:xfrm>
        </p:spPr>
      </p:pic>
      <p:pic>
        <p:nvPicPr>
          <p:cNvPr id="31" name="Content Placeholder 30" descr="Shape, circle&#10;&#10;AI-generated content may be incorrect.">
            <a:extLst>
              <a:ext uri="{FF2B5EF4-FFF2-40B4-BE49-F238E27FC236}">
                <a16:creationId xmlns:a16="http://schemas.microsoft.com/office/drawing/2014/main" id="{1C596615-FC9A-82B7-2FCE-73638FF77543}"/>
              </a:ext>
            </a:extLst>
          </p:cNvPr>
          <p:cNvPicPr>
            <a:picLocks noGrp="1" noChangeAspect="1"/>
          </p:cNvPicPr>
          <p:nvPr>
            <p:ph sz="quarter" idx="15"/>
          </p:nvPr>
        </p:nvPicPr>
        <p:blipFill>
          <a:blip r:embed="rId7"/>
          <a:stretch>
            <a:fillRect/>
          </a:stretch>
        </p:blipFill>
        <p:spPr>
          <a:xfrm>
            <a:off x="874330" y="3773488"/>
            <a:ext cx="2483614" cy="2530475"/>
          </a:xfrm>
        </p:spPr>
      </p:pic>
    </p:spTree>
    <p:extLst>
      <p:ext uri="{BB962C8B-B14F-4D97-AF65-F5344CB8AC3E}">
        <p14:creationId xmlns:p14="http://schemas.microsoft.com/office/powerpoint/2010/main" val="105132417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898C5-46ED-E61C-91BB-4C4132B1D7F0}"/>
              </a:ext>
            </a:extLst>
          </p:cNvPr>
          <p:cNvSpPr>
            <a:spLocks noGrp="1"/>
          </p:cNvSpPr>
          <p:nvPr>
            <p:ph type="title"/>
          </p:nvPr>
        </p:nvSpPr>
        <p:spPr/>
        <p:txBody>
          <a:bodyPr/>
          <a:lstStyle/>
          <a:p>
            <a:r>
              <a:rPr lang="en-US" dirty="0"/>
              <a:t>DPW-8/AePW-4 Usage</a:t>
            </a:r>
          </a:p>
        </p:txBody>
      </p:sp>
      <p:sp>
        <p:nvSpPr>
          <p:cNvPr id="3" name="Content Placeholder 2">
            <a:extLst>
              <a:ext uri="{FF2B5EF4-FFF2-40B4-BE49-F238E27FC236}">
                <a16:creationId xmlns:a16="http://schemas.microsoft.com/office/drawing/2014/main" id="{009ECB12-6066-763F-EE69-6B2C50FA41F6}"/>
              </a:ext>
            </a:extLst>
          </p:cNvPr>
          <p:cNvSpPr>
            <a:spLocks noGrp="1"/>
          </p:cNvSpPr>
          <p:nvPr>
            <p:ph sz="quarter" idx="10"/>
          </p:nvPr>
        </p:nvSpPr>
        <p:spPr/>
        <p:txBody>
          <a:bodyPr/>
          <a:lstStyle/>
          <a:p>
            <a:r>
              <a:rPr lang="en-US" dirty="0"/>
              <a:t>Test case for Test Environments Working Group</a:t>
            </a:r>
          </a:p>
          <a:p>
            <a:r>
              <a:rPr lang="en-US" dirty="0"/>
              <a:t>Consistent shift of CFD results relative to experimental data</a:t>
            </a:r>
          </a:p>
          <a:p>
            <a:r>
              <a:rPr lang="en-US" dirty="0"/>
              <a:t>Multiple items may cause the differences</a:t>
            </a:r>
          </a:p>
          <a:p>
            <a:pPr lvl="1"/>
            <a:r>
              <a:rPr lang="en-US" dirty="0"/>
              <a:t>Wall effects?</a:t>
            </a:r>
          </a:p>
          <a:p>
            <a:pPr lvl="1"/>
            <a:r>
              <a:rPr lang="en-US" dirty="0"/>
              <a:t>Tare and interference?</a:t>
            </a:r>
          </a:p>
          <a:p>
            <a:pPr lvl="1"/>
            <a:r>
              <a:rPr lang="en-US" dirty="0"/>
              <a:t>Physical geometry differences?</a:t>
            </a:r>
          </a:p>
          <a:p>
            <a:pPr lvl="1"/>
            <a:r>
              <a:rPr lang="en-US" dirty="0"/>
              <a:t>Freestream (i.e., inlet) conditions?</a:t>
            </a:r>
          </a:p>
          <a:p>
            <a:r>
              <a:rPr lang="en-US" dirty="0"/>
              <a:t>Complex geometry will require meticulous preparation and careful gridding</a:t>
            </a:r>
          </a:p>
        </p:txBody>
      </p:sp>
      <p:sp>
        <p:nvSpPr>
          <p:cNvPr id="4" name="Text Placeholder 3">
            <a:extLst>
              <a:ext uri="{FF2B5EF4-FFF2-40B4-BE49-F238E27FC236}">
                <a16:creationId xmlns:a16="http://schemas.microsoft.com/office/drawing/2014/main" id="{13DED241-70A5-BCA5-725E-252E0C25F664}"/>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21808223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5A861-6472-DD00-76C6-2CFCBCA6A7E7}"/>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96570208-02E4-0371-9251-332C78388B25}"/>
              </a:ext>
            </a:extLst>
          </p:cNvPr>
          <p:cNvSpPr>
            <a:spLocks noGrp="1"/>
          </p:cNvSpPr>
          <p:nvPr>
            <p:ph sz="quarter" idx="10"/>
          </p:nvPr>
        </p:nvSpPr>
        <p:spPr/>
        <p:txBody>
          <a:bodyPr/>
          <a:lstStyle/>
          <a:p>
            <a:r>
              <a:rPr lang="en-US" dirty="0"/>
              <a:t>NTF has a storied history of tests, including three CRM configurations</a:t>
            </a:r>
          </a:p>
          <a:p>
            <a:r>
              <a:rPr lang="en-US" dirty="0"/>
              <a:t>Detailed digitization of NTF circuit</a:t>
            </a:r>
          </a:p>
          <a:p>
            <a:r>
              <a:rPr lang="en-US" dirty="0"/>
              <a:t>Publicly available high-speed leg CAD has been released (v1.9) at</a:t>
            </a:r>
            <a:br>
              <a:rPr lang="en-US" dirty="0"/>
            </a:br>
            <a:r>
              <a:rPr lang="en-US" b="0" dirty="0">
                <a:latin typeface="Courier New" panose="02070309020205020404" pitchFamily="49" charset="0"/>
                <a:cs typeface="Courier New" panose="02070309020205020404" pitchFamily="49" charset="0"/>
                <a:hlinkClick r:id="rId2"/>
              </a:rPr>
              <a:t>https://aiaa-dpw.larc.nasa.gov/ntf.html</a:t>
            </a:r>
            <a:r>
              <a:rPr lang="en-US" b="0" dirty="0">
                <a:latin typeface="Courier New" panose="02070309020205020404" pitchFamily="49" charset="0"/>
                <a:cs typeface="Courier New" panose="02070309020205020404" pitchFamily="49" charset="0"/>
              </a:rPr>
              <a:t> </a:t>
            </a:r>
          </a:p>
          <a:p>
            <a:r>
              <a:rPr lang="en-US" dirty="0"/>
              <a:t>Test case of interest for DPW-8/AePW-4 Test Environment Working Group</a:t>
            </a:r>
          </a:p>
        </p:txBody>
      </p:sp>
      <p:sp>
        <p:nvSpPr>
          <p:cNvPr id="4" name="Text Placeholder 3">
            <a:extLst>
              <a:ext uri="{FF2B5EF4-FFF2-40B4-BE49-F238E27FC236}">
                <a16:creationId xmlns:a16="http://schemas.microsoft.com/office/drawing/2014/main" id="{42006D01-50ED-1668-1BBB-03B0753FCD58}"/>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70749753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4AA11-9076-8822-AC2C-282CC4ECD6DC}"/>
              </a:ext>
            </a:extLst>
          </p:cNvPr>
          <p:cNvSpPr>
            <a:spLocks noGrp="1"/>
          </p:cNvSpPr>
          <p:nvPr>
            <p:ph type="title"/>
          </p:nvPr>
        </p:nvSpPr>
        <p:spPr/>
        <p:txBody>
          <a:bodyPr/>
          <a:lstStyle/>
          <a:p>
            <a:r>
              <a:rPr lang="en-US" dirty="0"/>
              <a:t>Special Thanks</a:t>
            </a:r>
          </a:p>
        </p:txBody>
      </p:sp>
      <p:sp>
        <p:nvSpPr>
          <p:cNvPr id="3" name="Content Placeholder 2">
            <a:extLst>
              <a:ext uri="{FF2B5EF4-FFF2-40B4-BE49-F238E27FC236}">
                <a16:creationId xmlns:a16="http://schemas.microsoft.com/office/drawing/2014/main" id="{1DBC36B8-B1D1-4257-AF4E-C0B6025D0585}"/>
              </a:ext>
            </a:extLst>
          </p:cNvPr>
          <p:cNvSpPr>
            <a:spLocks noGrp="1"/>
          </p:cNvSpPr>
          <p:nvPr>
            <p:ph sz="quarter" idx="10"/>
          </p:nvPr>
        </p:nvSpPr>
        <p:spPr/>
        <p:txBody>
          <a:bodyPr/>
          <a:lstStyle/>
          <a:p>
            <a:r>
              <a:rPr lang="en-US" dirty="0"/>
              <a:t>Chris Rumsey</a:t>
            </a:r>
          </a:p>
          <a:p>
            <a:r>
              <a:rPr lang="en-US" dirty="0"/>
              <a:t>Miranda </a:t>
            </a:r>
            <a:r>
              <a:rPr lang="en-US" dirty="0" err="1"/>
              <a:t>Ertsgaard</a:t>
            </a:r>
            <a:endParaRPr lang="en-US" dirty="0"/>
          </a:p>
          <a:p>
            <a:r>
              <a:rPr lang="en-US" dirty="0"/>
              <a:t>Courtney Winski</a:t>
            </a:r>
          </a:p>
          <a:p>
            <a:r>
              <a:rPr lang="en-US" dirty="0"/>
              <a:t>Andy Kwok</a:t>
            </a:r>
          </a:p>
        </p:txBody>
      </p:sp>
      <p:sp>
        <p:nvSpPr>
          <p:cNvPr id="4" name="Text Placeholder 3">
            <a:extLst>
              <a:ext uri="{FF2B5EF4-FFF2-40B4-BE49-F238E27FC236}">
                <a16:creationId xmlns:a16="http://schemas.microsoft.com/office/drawing/2014/main" id="{B79DE82B-8F03-0C6D-B60D-40C9A2D86FDF}"/>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304330905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7FA28CD-6B81-A36C-E7AB-00F5D126902B}"/>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227877969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BD6C8-D435-FB25-7155-889DE3FE839D}"/>
              </a:ext>
            </a:extLst>
          </p:cNvPr>
          <p:cNvSpPr>
            <a:spLocks noGrp="1"/>
          </p:cNvSpPr>
          <p:nvPr>
            <p:ph type="title"/>
          </p:nvPr>
        </p:nvSpPr>
        <p:spPr/>
        <p:txBody>
          <a:bodyPr/>
          <a:lstStyle/>
          <a:p>
            <a:r>
              <a:rPr lang="en-US" dirty="0"/>
              <a:t>Facility Overview</a:t>
            </a:r>
          </a:p>
        </p:txBody>
      </p:sp>
      <p:sp>
        <p:nvSpPr>
          <p:cNvPr id="3" name="Content Placeholder 2">
            <a:extLst>
              <a:ext uri="{FF2B5EF4-FFF2-40B4-BE49-F238E27FC236}">
                <a16:creationId xmlns:a16="http://schemas.microsoft.com/office/drawing/2014/main" id="{AAB4D717-DCEC-2DAC-3265-EF321B713FF0}"/>
              </a:ext>
            </a:extLst>
          </p:cNvPr>
          <p:cNvSpPr>
            <a:spLocks noGrp="1"/>
          </p:cNvSpPr>
          <p:nvPr>
            <p:ph sz="quarter" idx="10"/>
          </p:nvPr>
        </p:nvSpPr>
        <p:spPr>
          <a:xfrm>
            <a:off x="552077" y="995633"/>
            <a:ext cx="11518003" cy="5374287"/>
          </a:xfrm>
        </p:spPr>
        <p:txBody>
          <a:bodyPr/>
          <a:lstStyle/>
          <a:p>
            <a:r>
              <a:rPr lang="en-US" dirty="0"/>
              <a:t>Closed circuit, pressurized, cryogenic facility</a:t>
            </a:r>
          </a:p>
          <a:p>
            <a:r>
              <a:rPr lang="en-US" dirty="0"/>
              <a:t>Located at NASA Langley Research Center in</a:t>
            </a:r>
            <a:br>
              <a:rPr lang="en-US" dirty="0"/>
            </a:br>
            <a:r>
              <a:rPr lang="en-US" dirty="0"/>
              <a:t>Hampton, VA, USA</a:t>
            </a:r>
          </a:p>
          <a:p>
            <a:r>
              <a:rPr lang="en-US" dirty="0"/>
              <a:t>Facilitates transonic, flight Reynolds </a:t>
            </a:r>
            <a:br>
              <a:rPr lang="en-US" dirty="0"/>
            </a:br>
            <a:r>
              <a:rPr lang="en-US" dirty="0"/>
              <a:t>number (Re) testing</a:t>
            </a:r>
          </a:p>
          <a:p>
            <a:pPr lvl="1"/>
            <a:r>
              <a:rPr lang="en-US" dirty="0"/>
              <a:t>Mach 0.1 to 1.2</a:t>
            </a:r>
          </a:p>
          <a:p>
            <a:pPr lvl="1" defTabSz="91333"/>
            <a:r>
              <a:rPr lang="en-US" dirty="0"/>
              <a:t>Re 	4.0		million	to 145	million/foot </a:t>
            </a:r>
            <a:br>
              <a:rPr lang="en-US" dirty="0"/>
            </a:br>
            <a:r>
              <a:rPr lang="en-US" dirty="0"/>
              <a:t>					1.2 million 	to 44 		million/meter</a:t>
            </a:r>
          </a:p>
          <a:p>
            <a:pPr lvl="1"/>
            <a:r>
              <a:rPr lang="en-US" dirty="0"/>
              <a:t>Temperature -250 to 130 deg F (-157 to 54 C; 116 to 328 K)</a:t>
            </a:r>
          </a:p>
          <a:p>
            <a:pPr lvl="1"/>
            <a:r>
              <a:rPr lang="en-US" dirty="0"/>
              <a:t>Can operate with dry, ambient air or with gaseous nitrogen</a:t>
            </a:r>
          </a:p>
          <a:p>
            <a:endParaRPr lang="en-US" dirty="0"/>
          </a:p>
        </p:txBody>
      </p:sp>
      <p:sp>
        <p:nvSpPr>
          <p:cNvPr id="4" name="Text Placeholder 3">
            <a:extLst>
              <a:ext uri="{FF2B5EF4-FFF2-40B4-BE49-F238E27FC236}">
                <a16:creationId xmlns:a16="http://schemas.microsoft.com/office/drawing/2014/main" id="{C2049D78-9071-7935-43F1-BFBA83CD9ACC}"/>
              </a:ext>
            </a:extLst>
          </p:cNvPr>
          <p:cNvSpPr>
            <a:spLocks noGrp="1"/>
          </p:cNvSpPr>
          <p:nvPr>
            <p:ph type="body" sz="quarter" idx="11"/>
          </p:nvPr>
        </p:nvSpPr>
        <p:spPr/>
        <p:txBody>
          <a:bodyPr/>
          <a:lstStyle/>
          <a:p>
            <a:endParaRPr lang="en-US"/>
          </a:p>
        </p:txBody>
      </p:sp>
      <p:pic>
        <p:nvPicPr>
          <p:cNvPr id="6" name="Picture 5" descr="A high angle view of a factory&#10;&#10;AI-generated content may be incorrect.">
            <a:extLst>
              <a:ext uri="{FF2B5EF4-FFF2-40B4-BE49-F238E27FC236}">
                <a16:creationId xmlns:a16="http://schemas.microsoft.com/office/drawing/2014/main" id="{0D836876-4816-4EE3-4517-C36B2516AA6B}"/>
              </a:ext>
            </a:extLst>
          </p:cNvPr>
          <p:cNvPicPr>
            <a:picLocks noChangeAspect="1"/>
          </p:cNvPicPr>
          <p:nvPr/>
        </p:nvPicPr>
        <p:blipFill>
          <a:blip r:embed="rId2"/>
          <a:stretch>
            <a:fillRect/>
          </a:stretch>
        </p:blipFill>
        <p:spPr>
          <a:xfrm>
            <a:off x="7420708" y="1112863"/>
            <a:ext cx="4498731" cy="2712001"/>
          </a:xfrm>
          <a:prstGeom prst="rect">
            <a:avLst/>
          </a:prstGeom>
        </p:spPr>
      </p:pic>
      <p:sp>
        <p:nvSpPr>
          <p:cNvPr id="5" name="TextBox 4">
            <a:extLst>
              <a:ext uri="{FF2B5EF4-FFF2-40B4-BE49-F238E27FC236}">
                <a16:creationId xmlns:a16="http://schemas.microsoft.com/office/drawing/2014/main" id="{A63AF9F4-A8CB-69C9-1302-D36A32460E5B}"/>
              </a:ext>
            </a:extLst>
          </p:cNvPr>
          <p:cNvSpPr txBox="1"/>
          <p:nvPr/>
        </p:nvSpPr>
        <p:spPr>
          <a:xfrm>
            <a:off x="10556887" y="3824864"/>
            <a:ext cx="1362552" cy="246221"/>
          </a:xfrm>
          <a:prstGeom prst="rect">
            <a:avLst/>
          </a:prstGeom>
          <a:noFill/>
        </p:spPr>
        <p:txBody>
          <a:bodyPr wrap="none" lIns="0" tIns="0" rIns="0" bIns="0" rtlCol="0">
            <a:spAutoFit/>
          </a:bodyPr>
          <a:lstStyle/>
          <a:p>
            <a:pPr algn="l"/>
            <a:r>
              <a:rPr lang="en-US" sz="1600" dirty="0">
                <a:latin typeface="Century Gothic" panose="020B0502020202020204" pitchFamily="34" charset="0"/>
              </a:rPr>
              <a:t>Source: NASA</a:t>
            </a:r>
          </a:p>
        </p:txBody>
      </p:sp>
    </p:spTree>
    <p:extLst>
      <p:ext uri="{BB962C8B-B14F-4D97-AF65-F5344CB8AC3E}">
        <p14:creationId xmlns:p14="http://schemas.microsoft.com/office/powerpoint/2010/main" val="272540543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F0EB4-143E-FAE3-1832-1C61B0034CE5}"/>
              </a:ext>
            </a:extLst>
          </p:cNvPr>
          <p:cNvSpPr>
            <a:spLocks noGrp="1"/>
          </p:cNvSpPr>
          <p:nvPr>
            <p:ph type="title"/>
          </p:nvPr>
        </p:nvSpPr>
        <p:spPr/>
        <p:txBody>
          <a:bodyPr/>
          <a:lstStyle/>
          <a:p>
            <a:r>
              <a:rPr lang="en-US" dirty="0"/>
              <a:t>Key Historical Dates</a:t>
            </a:r>
          </a:p>
        </p:txBody>
      </p:sp>
      <p:sp>
        <p:nvSpPr>
          <p:cNvPr id="3" name="Content Placeholder 2">
            <a:extLst>
              <a:ext uri="{FF2B5EF4-FFF2-40B4-BE49-F238E27FC236}">
                <a16:creationId xmlns:a16="http://schemas.microsoft.com/office/drawing/2014/main" id="{3ACE9354-192E-FFC6-E4DF-9DB03BA983D2}"/>
              </a:ext>
            </a:extLst>
          </p:cNvPr>
          <p:cNvSpPr>
            <a:spLocks noGrp="1"/>
          </p:cNvSpPr>
          <p:nvPr>
            <p:ph sz="quarter" idx="10"/>
          </p:nvPr>
        </p:nvSpPr>
        <p:spPr>
          <a:xfrm>
            <a:off x="552077" y="995633"/>
            <a:ext cx="11410427" cy="5374287"/>
          </a:xfrm>
        </p:spPr>
        <p:txBody>
          <a:bodyPr/>
          <a:lstStyle/>
          <a:p>
            <a:pPr defTabSz="1097280"/>
            <a:r>
              <a:rPr lang="en-US" dirty="0"/>
              <a:t>1960s		</a:t>
            </a:r>
            <a:r>
              <a:rPr lang="en-US" b="0" dirty="0"/>
              <a:t>Facility needs identification</a:t>
            </a:r>
          </a:p>
          <a:p>
            <a:pPr defTabSz="1097280"/>
            <a:r>
              <a:rPr lang="en-US" dirty="0"/>
              <a:t>1970-1973 	</a:t>
            </a:r>
            <a:r>
              <a:rPr lang="en-US" b="0" dirty="0"/>
              <a:t>Conceptual design</a:t>
            </a:r>
          </a:p>
          <a:p>
            <a:pPr defTabSz="1097280"/>
            <a:r>
              <a:rPr lang="en-US" dirty="0"/>
              <a:t>1971-1973 	</a:t>
            </a:r>
            <a:r>
              <a:rPr lang="en-US" b="0" dirty="0"/>
              <a:t>Risk reduction facility tests</a:t>
            </a:r>
          </a:p>
          <a:p>
            <a:pPr defTabSz="1097280"/>
            <a:r>
              <a:rPr lang="en-US" dirty="0"/>
              <a:t>1974-1978	</a:t>
            </a:r>
            <a:r>
              <a:rPr lang="en-US" b="0" dirty="0"/>
              <a:t>Detailed design</a:t>
            </a:r>
          </a:p>
          <a:p>
            <a:pPr defTabSz="1097280"/>
            <a:r>
              <a:rPr lang="en-US" dirty="0"/>
              <a:t>1976		</a:t>
            </a:r>
            <a:r>
              <a:rPr lang="en-US" b="0" dirty="0"/>
              <a:t>Funding appropriated</a:t>
            </a:r>
          </a:p>
          <a:p>
            <a:pPr defTabSz="1097280"/>
            <a:r>
              <a:rPr lang="en-US" dirty="0"/>
              <a:t>1979		</a:t>
            </a:r>
            <a:r>
              <a:rPr lang="en-US" b="0" dirty="0"/>
              <a:t>Construction started</a:t>
            </a:r>
          </a:p>
          <a:p>
            <a:pPr defTabSz="1097280"/>
            <a:r>
              <a:rPr lang="en-US" dirty="0"/>
              <a:t>1982		</a:t>
            </a:r>
            <a:r>
              <a:rPr lang="en-US" b="0" dirty="0"/>
              <a:t>Construction complete</a:t>
            </a:r>
          </a:p>
          <a:p>
            <a:pPr defTabSz="1097280"/>
            <a:r>
              <a:rPr lang="en-US" dirty="0"/>
              <a:t>1984		</a:t>
            </a:r>
            <a:r>
              <a:rPr lang="en-US" b="0" dirty="0"/>
              <a:t>Open for production</a:t>
            </a:r>
          </a:p>
          <a:p>
            <a:pPr defTabSz="1097280"/>
            <a:r>
              <a:rPr lang="en-US" dirty="0"/>
              <a:t>2001		</a:t>
            </a:r>
            <a:r>
              <a:rPr lang="en-US" b="0" dirty="0"/>
              <a:t>Aerospace Sciences Meeting (first open discussion of capabilities)</a:t>
            </a:r>
          </a:p>
        </p:txBody>
      </p:sp>
      <p:sp>
        <p:nvSpPr>
          <p:cNvPr id="4" name="Text Placeholder 3">
            <a:extLst>
              <a:ext uri="{FF2B5EF4-FFF2-40B4-BE49-F238E27FC236}">
                <a16:creationId xmlns:a16="http://schemas.microsoft.com/office/drawing/2014/main" id="{3A46BB85-8A33-F936-3506-19BE710C43ED}"/>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278980009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CBE863-DBF0-5DEF-41AC-0F77FFAF472D}"/>
              </a:ext>
            </a:extLst>
          </p:cNvPr>
          <p:cNvPicPr>
            <a:picLocks noChangeAspect="1"/>
          </p:cNvPicPr>
          <p:nvPr/>
        </p:nvPicPr>
        <p:blipFill>
          <a:blip r:embed="rId2" cstate="print">
            <a:extLst>
              <a:ext uri="{28A0092B-C50C-407E-A947-70E740481C1C}">
                <a14:useLocalDpi xmlns:a14="http://schemas.microsoft.com/office/drawing/2010/main"/>
              </a:ext>
            </a:extLst>
          </a:blip>
          <a:srcRect/>
          <a:stretch/>
        </p:blipFill>
        <p:spPr>
          <a:xfrm>
            <a:off x="8682365" y="1365662"/>
            <a:ext cx="3216709" cy="4695501"/>
          </a:xfrm>
          <a:prstGeom prst="rect">
            <a:avLst/>
          </a:prstGeom>
        </p:spPr>
      </p:pic>
      <p:sp>
        <p:nvSpPr>
          <p:cNvPr id="2" name="Title 1">
            <a:extLst>
              <a:ext uri="{FF2B5EF4-FFF2-40B4-BE49-F238E27FC236}">
                <a16:creationId xmlns:a16="http://schemas.microsoft.com/office/drawing/2014/main" id="{3B0FCDE8-1FF2-480C-DDC2-685232E31292}"/>
              </a:ext>
            </a:extLst>
          </p:cNvPr>
          <p:cNvSpPr>
            <a:spLocks noGrp="1"/>
          </p:cNvSpPr>
          <p:nvPr>
            <p:ph type="title"/>
          </p:nvPr>
        </p:nvSpPr>
        <p:spPr/>
        <p:txBody>
          <a:bodyPr/>
          <a:lstStyle/>
          <a:p>
            <a:r>
              <a:rPr lang="en-US" dirty="0"/>
              <a:t>History and Conceptual Design</a:t>
            </a:r>
          </a:p>
        </p:txBody>
      </p:sp>
      <p:sp>
        <p:nvSpPr>
          <p:cNvPr id="3" name="Content Placeholder 2">
            <a:extLst>
              <a:ext uri="{FF2B5EF4-FFF2-40B4-BE49-F238E27FC236}">
                <a16:creationId xmlns:a16="http://schemas.microsoft.com/office/drawing/2014/main" id="{3B4FD352-B7AF-233D-0051-6F96E44473A8}"/>
              </a:ext>
            </a:extLst>
          </p:cNvPr>
          <p:cNvSpPr>
            <a:spLocks noGrp="1"/>
          </p:cNvSpPr>
          <p:nvPr>
            <p:ph sz="quarter" idx="10"/>
          </p:nvPr>
        </p:nvSpPr>
        <p:spPr>
          <a:xfrm>
            <a:off x="552077" y="995633"/>
            <a:ext cx="10943237" cy="5374287"/>
          </a:xfrm>
        </p:spPr>
        <p:txBody>
          <a:bodyPr/>
          <a:lstStyle/>
          <a:p>
            <a:r>
              <a:rPr lang="en-US" dirty="0"/>
              <a:t>Established an international need for high Reynolds number testing</a:t>
            </a:r>
          </a:p>
          <a:p>
            <a:pPr lvl="1"/>
            <a:r>
              <a:rPr lang="en-US" dirty="0"/>
              <a:t>Desired for decades before construction</a:t>
            </a:r>
          </a:p>
          <a:p>
            <a:pPr lvl="1"/>
            <a:r>
              <a:rPr lang="en-US" dirty="0"/>
              <a:t>Interest from academia, industry, and government</a:t>
            </a:r>
          </a:p>
          <a:p>
            <a:r>
              <a:rPr lang="en-US" dirty="0"/>
              <a:t>Detailed facility requirements study formalized in 1971</a:t>
            </a:r>
          </a:p>
          <a:p>
            <a:pPr lvl="1"/>
            <a:r>
              <a:rPr lang="en-US" dirty="0"/>
              <a:t>Matured by Department of Defense, NASA, commercial </a:t>
            </a:r>
            <a:br>
              <a:rPr lang="en-US" dirty="0"/>
            </a:br>
            <a:r>
              <a:rPr lang="en-US" dirty="0"/>
              <a:t>partners, and scientific advisory committees</a:t>
            </a:r>
          </a:p>
          <a:p>
            <a:pPr lvl="1"/>
            <a:r>
              <a:rPr lang="en-US" dirty="0"/>
              <a:t>Many workshops with partners and customers</a:t>
            </a:r>
          </a:p>
          <a:p>
            <a:r>
              <a:rPr lang="en-US" dirty="0"/>
              <a:t>Identified three ways to increase Reynolds number</a:t>
            </a:r>
          </a:p>
          <a:p>
            <a:pPr marL="813816" lvl="1" indent="-457200">
              <a:buFont typeface="+mj-lt"/>
              <a:buAutoNum type="arabicPeriod"/>
            </a:pPr>
            <a:r>
              <a:rPr lang="en-US" dirty="0"/>
              <a:t>Increase </a:t>
            </a:r>
            <a:r>
              <a:rPr lang="en-US" dirty="0" err="1"/>
              <a:t>P</a:t>
            </a:r>
            <a:r>
              <a:rPr lang="en-US" baseline="-25000" dirty="0" err="1"/>
              <a:t>total</a:t>
            </a:r>
            <a:endParaRPr lang="en-US" baseline="-25000" dirty="0"/>
          </a:p>
          <a:p>
            <a:pPr marL="813816" lvl="1" indent="-457200">
              <a:buFont typeface="+mj-lt"/>
              <a:buAutoNum type="arabicPeriod"/>
            </a:pPr>
            <a:r>
              <a:rPr lang="en-US" dirty="0"/>
              <a:t>High molecular weight fluid</a:t>
            </a:r>
          </a:p>
          <a:p>
            <a:pPr marL="813816" lvl="1" indent="-457200">
              <a:buFont typeface="+mj-lt"/>
              <a:buAutoNum type="arabicPeriod"/>
            </a:pPr>
            <a:r>
              <a:rPr lang="en-US" dirty="0"/>
              <a:t>Reduce </a:t>
            </a:r>
            <a:r>
              <a:rPr lang="en-US" dirty="0" err="1"/>
              <a:t>T</a:t>
            </a:r>
            <a:r>
              <a:rPr lang="en-US" baseline="-25000" dirty="0" err="1"/>
              <a:t>total</a:t>
            </a:r>
            <a:endParaRPr lang="en-US" baseline="-25000" dirty="0"/>
          </a:p>
          <a:p>
            <a:endParaRPr lang="en-US" dirty="0"/>
          </a:p>
        </p:txBody>
      </p:sp>
      <p:sp>
        <p:nvSpPr>
          <p:cNvPr id="4" name="Text Placeholder 3">
            <a:extLst>
              <a:ext uri="{FF2B5EF4-FFF2-40B4-BE49-F238E27FC236}">
                <a16:creationId xmlns:a16="http://schemas.microsoft.com/office/drawing/2014/main" id="{67F13A72-2DF2-ED98-5934-DCD8B3BBCE41}"/>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74724909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9CB6C-CAA5-6C51-642F-763D213F531B}"/>
              </a:ext>
            </a:extLst>
          </p:cNvPr>
          <p:cNvSpPr>
            <a:spLocks noGrp="1"/>
          </p:cNvSpPr>
          <p:nvPr>
            <p:ph type="title"/>
          </p:nvPr>
        </p:nvSpPr>
        <p:spPr/>
        <p:txBody>
          <a:bodyPr/>
          <a:lstStyle/>
          <a:p>
            <a:r>
              <a:rPr lang="en-US" dirty="0"/>
              <a:t>Configuration Selection</a:t>
            </a:r>
          </a:p>
        </p:txBody>
      </p:sp>
      <p:sp>
        <p:nvSpPr>
          <p:cNvPr id="3" name="Content Placeholder 2">
            <a:extLst>
              <a:ext uri="{FF2B5EF4-FFF2-40B4-BE49-F238E27FC236}">
                <a16:creationId xmlns:a16="http://schemas.microsoft.com/office/drawing/2014/main" id="{6BCC35D9-D210-2914-7B41-C717D263D410}"/>
              </a:ext>
            </a:extLst>
          </p:cNvPr>
          <p:cNvSpPr>
            <a:spLocks noGrp="1"/>
          </p:cNvSpPr>
          <p:nvPr>
            <p:ph sz="quarter" idx="10"/>
          </p:nvPr>
        </p:nvSpPr>
        <p:spPr/>
        <p:txBody>
          <a:bodyPr/>
          <a:lstStyle/>
          <a:p>
            <a:r>
              <a:rPr lang="en-US" dirty="0"/>
              <a:t>Two final configurations candidates</a:t>
            </a:r>
          </a:p>
          <a:p>
            <a:pPr lvl="1"/>
            <a:r>
              <a:rPr lang="en-US" dirty="0"/>
              <a:t>Short-run, high-pressure </a:t>
            </a:r>
            <a:r>
              <a:rPr lang="en-US" dirty="0" err="1"/>
              <a:t>Ludwieg</a:t>
            </a:r>
            <a:r>
              <a:rPr lang="en-US" dirty="0"/>
              <a:t> tube</a:t>
            </a:r>
          </a:p>
          <a:p>
            <a:pPr lvl="1"/>
            <a:r>
              <a:rPr lang="en-US" dirty="0"/>
              <a:t>Continuous-run cryogenic nitrogen facility</a:t>
            </a:r>
          </a:p>
          <a:p>
            <a:r>
              <a:rPr lang="en-US" dirty="0"/>
              <a:t>Cryo facility selected for five key reasons</a:t>
            </a:r>
          </a:p>
          <a:p>
            <a:pPr marL="813816" lvl="1" indent="-457200">
              <a:buFont typeface="+mj-lt"/>
              <a:buAutoNum type="arabicPeriod"/>
            </a:pPr>
            <a:r>
              <a:rPr lang="en-US" dirty="0"/>
              <a:t>Temperature has a large effect on Reynolds number at low temperatures</a:t>
            </a:r>
          </a:p>
          <a:p>
            <a:pPr marL="813816" lvl="1" indent="-457200">
              <a:buFont typeface="+mj-lt"/>
              <a:buAutoNum type="arabicPeriod"/>
            </a:pPr>
            <a:r>
              <a:rPr lang="en-US" dirty="0"/>
              <a:t>High Reynolds numbers can be tested</a:t>
            </a:r>
          </a:p>
          <a:p>
            <a:pPr marL="813816" lvl="1" indent="-457200">
              <a:buFont typeface="+mj-lt"/>
              <a:buAutoNum type="arabicPeriod"/>
            </a:pPr>
            <a:r>
              <a:rPr lang="en-US" dirty="0"/>
              <a:t>Reduced temperature  </a:t>
            </a:r>
            <a:r>
              <a:rPr lang="en-US" dirty="0">
                <a:sym typeface="Wingdings" pitchFamily="2" charset="2"/>
              </a:rPr>
              <a:t> </a:t>
            </a:r>
            <a:r>
              <a:rPr lang="en-US" dirty="0"/>
              <a:t> reduced speed of sound  </a:t>
            </a:r>
            <a:r>
              <a:rPr lang="en-US" dirty="0">
                <a:sym typeface="Wingdings" pitchFamily="2" charset="2"/>
              </a:rPr>
              <a:t> </a:t>
            </a:r>
            <a:r>
              <a:rPr lang="en-US" dirty="0"/>
              <a:t> decreased velocity  </a:t>
            </a:r>
            <a:r>
              <a:rPr lang="en-US" dirty="0">
                <a:sym typeface="Wingdings" pitchFamily="2" charset="2"/>
              </a:rPr>
              <a:t> </a:t>
            </a:r>
            <a:r>
              <a:rPr lang="en-US" dirty="0"/>
              <a:t>decreased fan power</a:t>
            </a:r>
          </a:p>
          <a:p>
            <a:pPr marL="813816" lvl="1" indent="-457200">
              <a:buFont typeface="+mj-lt"/>
              <a:buAutoNum type="arabicPeriod"/>
            </a:pPr>
            <a:r>
              <a:rPr lang="en-US" dirty="0"/>
              <a:t>Cryo nitrogen is similar to ambient, high-altitude flight conditions</a:t>
            </a:r>
          </a:p>
          <a:p>
            <a:pPr marL="813816" lvl="1" indent="-457200">
              <a:buFont typeface="+mj-lt"/>
              <a:buAutoNum type="arabicPeriod"/>
            </a:pPr>
            <a:r>
              <a:rPr lang="en-US" dirty="0"/>
              <a:t>Independent control of total pressure, total temperature and fan speed</a:t>
            </a:r>
          </a:p>
          <a:p>
            <a:endParaRPr lang="en-US" dirty="0"/>
          </a:p>
        </p:txBody>
      </p:sp>
      <p:sp>
        <p:nvSpPr>
          <p:cNvPr id="4" name="Text Placeholder 3">
            <a:extLst>
              <a:ext uri="{FF2B5EF4-FFF2-40B4-BE49-F238E27FC236}">
                <a16:creationId xmlns:a16="http://schemas.microsoft.com/office/drawing/2014/main" id="{ED4DF440-C066-EE15-C7CE-161EEFBFE94F}"/>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45078926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B23C0-1EAF-6748-F53D-DAC8F24AA433}"/>
              </a:ext>
            </a:extLst>
          </p:cNvPr>
          <p:cNvSpPr>
            <a:spLocks noGrp="1"/>
          </p:cNvSpPr>
          <p:nvPr>
            <p:ph type="title"/>
          </p:nvPr>
        </p:nvSpPr>
        <p:spPr/>
        <p:txBody>
          <a:bodyPr/>
          <a:lstStyle/>
          <a:p>
            <a:r>
              <a:rPr lang="en-US" dirty="0"/>
              <a:t>Risk-Reduction Facilities</a:t>
            </a:r>
          </a:p>
        </p:txBody>
      </p:sp>
      <p:sp>
        <p:nvSpPr>
          <p:cNvPr id="3" name="Content Placeholder 2">
            <a:extLst>
              <a:ext uri="{FF2B5EF4-FFF2-40B4-BE49-F238E27FC236}">
                <a16:creationId xmlns:a16="http://schemas.microsoft.com/office/drawing/2014/main" id="{E4767DAC-31B3-9A97-C397-C4F38FD88C49}"/>
              </a:ext>
            </a:extLst>
          </p:cNvPr>
          <p:cNvSpPr>
            <a:spLocks noGrp="1"/>
          </p:cNvSpPr>
          <p:nvPr>
            <p:ph sz="quarter" idx="10"/>
          </p:nvPr>
        </p:nvSpPr>
        <p:spPr/>
        <p:txBody>
          <a:bodyPr/>
          <a:lstStyle/>
          <a:p>
            <a:r>
              <a:rPr lang="en-US" dirty="0"/>
              <a:t>Two risk-reduction facilities constructed prior to NTF funding approval</a:t>
            </a:r>
          </a:p>
          <a:p>
            <a:r>
              <a:rPr lang="en-US" dirty="0"/>
              <a:t>Low-speed cryogenic benchtop wind tunnel (1971)</a:t>
            </a:r>
          </a:p>
          <a:p>
            <a:pPr lvl="1"/>
            <a:r>
              <a:rPr lang="en-US" dirty="0"/>
              <a:t>7 inch by 11 inch (18 cm by 28 cm) test section</a:t>
            </a:r>
          </a:p>
          <a:p>
            <a:pPr lvl="1"/>
            <a:r>
              <a:rPr lang="en-US" dirty="0"/>
              <a:t>Low speed (up to Mach 0.2)</a:t>
            </a:r>
          </a:p>
          <a:p>
            <a:pPr lvl="1"/>
            <a:r>
              <a:rPr lang="en-US" dirty="0"/>
              <a:t>Operated down to 80 K (-316 F, -193 C)</a:t>
            </a:r>
          </a:p>
          <a:p>
            <a:pPr lvl="1"/>
            <a:r>
              <a:rPr lang="en-US" dirty="0"/>
              <a:t>Confirmed liquid nitrogen injectors can create cryo conditions</a:t>
            </a:r>
          </a:p>
          <a:p>
            <a:pPr lvl="1"/>
            <a:r>
              <a:rPr lang="en-US" dirty="0"/>
              <a:t>Identified requisite material behavior at cryo temperatures</a:t>
            </a:r>
          </a:p>
          <a:p>
            <a:r>
              <a:rPr lang="en-US" dirty="0"/>
              <a:t>Langley 0.3-Meter Transonic Cryogenic Tunnel (1973)</a:t>
            </a:r>
          </a:p>
          <a:p>
            <a:pPr lvl="1"/>
            <a:r>
              <a:rPr lang="en-US" dirty="0"/>
              <a:t>Small-scale version of proposed NTF</a:t>
            </a:r>
          </a:p>
          <a:p>
            <a:pPr lvl="1"/>
            <a:r>
              <a:rPr lang="en-US" dirty="0"/>
              <a:t>Transonic, cryogenic</a:t>
            </a:r>
          </a:p>
          <a:p>
            <a:pPr lvl="1"/>
            <a:r>
              <a:rPr lang="en-US" dirty="0"/>
              <a:t>Designed to operate for 90 days; still in operation for technology-development experiments</a:t>
            </a:r>
          </a:p>
          <a:p>
            <a:r>
              <a:rPr lang="en-US" dirty="0"/>
              <a:t>Funding for NTF appropriated in 1976</a:t>
            </a:r>
          </a:p>
        </p:txBody>
      </p:sp>
      <p:sp>
        <p:nvSpPr>
          <p:cNvPr id="4" name="Text Placeholder 3">
            <a:extLst>
              <a:ext uri="{FF2B5EF4-FFF2-40B4-BE49-F238E27FC236}">
                <a16:creationId xmlns:a16="http://schemas.microsoft.com/office/drawing/2014/main" id="{2C161B99-9D76-92A3-76DB-9E99C0CEA63C}"/>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257207730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13BC3-4C18-ED5D-E79F-57D5D16ADBAD}"/>
              </a:ext>
            </a:extLst>
          </p:cNvPr>
          <p:cNvSpPr>
            <a:spLocks noGrp="1"/>
          </p:cNvSpPr>
          <p:nvPr>
            <p:ph type="title"/>
          </p:nvPr>
        </p:nvSpPr>
        <p:spPr/>
        <p:txBody>
          <a:bodyPr/>
          <a:lstStyle/>
          <a:p>
            <a:r>
              <a:rPr lang="en-US" dirty="0"/>
              <a:t>Test Environment Challenges</a:t>
            </a:r>
          </a:p>
        </p:txBody>
      </p:sp>
      <p:sp>
        <p:nvSpPr>
          <p:cNvPr id="3" name="Content Placeholder 2">
            <a:extLst>
              <a:ext uri="{FF2B5EF4-FFF2-40B4-BE49-F238E27FC236}">
                <a16:creationId xmlns:a16="http://schemas.microsoft.com/office/drawing/2014/main" id="{9AEE28F9-DC0D-7C0A-23DC-8DCB6F2652E2}"/>
              </a:ext>
            </a:extLst>
          </p:cNvPr>
          <p:cNvSpPr>
            <a:spLocks noGrp="1"/>
          </p:cNvSpPr>
          <p:nvPr>
            <p:ph sz="quarter" idx="10"/>
          </p:nvPr>
        </p:nvSpPr>
        <p:spPr/>
        <p:txBody>
          <a:bodyPr/>
          <a:lstStyle/>
          <a:p>
            <a:r>
              <a:rPr lang="en-US" dirty="0"/>
              <a:t>Materials advancements needed to ensure facility and model integrity</a:t>
            </a:r>
          </a:p>
          <a:p>
            <a:r>
              <a:rPr lang="en-US" dirty="0"/>
              <a:t>Japan Steel material improvements</a:t>
            </a:r>
          </a:p>
          <a:p>
            <a:pPr lvl="1"/>
            <a:r>
              <a:rPr lang="en-US" dirty="0"/>
              <a:t>Developed high-strength 9% Nickel maraging steel</a:t>
            </a:r>
          </a:p>
          <a:p>
            <a:pPr lvl="1"/>
            <a:r>
              <a:rPr lang="en-US" dirty="0"/>
              <a:t>Stronger materials and increased maximum part size than availably domestically</a:t>
            </a:r>
          </a:p>
          <a:p>
            <a:pPr lvl="1"/>
            <a:r>
              <a:rPr lang="en-US" dirty="0"/>
              <a:t>Urban legend that Japan Steel was used due to a domestic steel shortage</a:t>
            </a:r>
          </a:p>
          <a:p>
            <a:r>
              <a:rPr lang="en-US" dirty="0"/>
              <a:t>Samurai sword friendship gift</a:t>
            </a:r>
          </a:p>
          <a:p>
            <a:pPr lvl="1"/>
            <a:r>
              <a:rPr lang="en-US" dirty="0"/>
              <a:t>Made with traditional techniques</a:t>
            </a:r>
          </a:p>
          <a:p>
            <a:pPr lvl="1"/>
            <a:r>
              <a:rPr lang="en-US" dirty="0"/>
              <a:t>Offered to NASA “... in hope that this</a:t>
            </a:r>
            <a:br>
              <a:rPr lang="en-US" dirty="0"/>
            </a:br>
            <a:r>
              <a:rPr lang="en-US" dirty="0"/>
              <a:t>sword would serve as a symbol of the</a:t>
            </a:r>
            <a:br>
              <a:rPr lang="en-US" dirty="0"/>
            </a:br>
            <a:r>
              <a:rPr lang="en-US" dirty="0"/>
              <a:t>international cooperation reflected in</a:t>
            </a:r>
            <a:br>
              <a:rPr lang="en-US" dirty="0"/>
            </a:br>
            <a:r>
              <a:rPr lang="en-US" dirty="0"/>
              <a:t>the National Transonic Facility”</a:t>
            </a:r>
          </a:p>
          <a:p>
            <a:pPr lvl="1"/>
            <a:r>
              <a:rPr lang="en-US" dirty="0"/>
              <a:t>Sword is on display in the NTF building</a:t>
            </a:r>
          </a:p>
          <a:p>
            <a:pPr lvl="1"/>
            <a:endParaRPr lang="en-US" dirty="0"/>
          </a:p>
          <a:p>
            <a:pPr lvl="1"/>
            <a:endParaRPr lang="en-US" dirty="0"/>
          </a:p>
        </p:txBody>
      </p:sp>
      <p:sp>
        <p:nvSpPr>
          <p:cNvPr id="4" name="Text Placeholder 3">
            <a:extLst>
              <a:ext uri="{FF2B5EF4-FFF2-40B4-BE49-F238E27FC236}">
                <a16:creationId xmlns:a16="http://schemas.microsoft.com/office/drawing/2014/main" id="{9C6AE56A-38F0-67BD-E7CD-45032FE23618}"/>
              </a:ext>
            </a:extLst>
          </p:cNvPr>
          <p:cNvSpPr>
            <a:spLocks noGrp="1"/>
          </p:cNvSpPr>
          <p:nvPr>
            <p:ph type="body" sz="quarter" idx="11"/>
          </p:nvPr>
        </p:nvSpPr>
        <p:spPr/>
        <p:txBody>
          <a:bodyPr/>
          <a:lstStyle/>
          <a:p>
            <a:endParaRPr lang="en-US"/>
          </a:p>
        </p:txBody>
      </p:sp>
      <p:pic>
        <p:nvPicPr>
          <p:cNvPr id="6" name="Picture 5" descr="A picture containing text, indoor, wall, shelf&#10;&#10;AI-generated content may be incorrect.">
            <a:extLst>
              <a:ext uri="{FF2B5EF4-FFF2-40B4-BE49-F238E27FC236}">
                <a16:creationId xmlns:a16="http://schemas.microsoft.com/office/drawing/2014/main" id="{30B5E6AB-9DA8-6ED5-38ED-164FC30C625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a:xfrm>
            <a:off x="6374578" y="3682776"/>
            <a:ext cx="5701185" cy="2546529"/>
          </a:xfrm>
          <a:prstGeom prst="rect">
            <a:avLst/>
          </a:prstGeom>
        </p:spPr>
      </p:pic>
      <p:sp>
        <p:nvSpPr>
          <p:cNvPr id="7" name="TextBox 6">
            <a:extLst>
              <a:ext uri="{FF2B5EF4-FFF2-40B4-BE49-F238E27FC236}">
                <a16:creationId xmlns:a16="http://schemas.microsoft.com/office/drawing/2014/main" id="{4595D61C-2887-C929-9C90-08350DD8AAE7}"/>
              </a:ext>
            </a:extLst>
          </p:cNvPr>
          <p:cNvSpPr txBox="1"/>
          <p:nvPr/>
        </p:nvSpPr>
        <p:spPr>
          <a:xfrm>
            <a:off x="10682731" y="6220063"/>
            <a:ext cx="1362552" cy="246221"/>
          </a:xfrm>
          <a:prstGeom prst="rect">
            <a:avLst/>
          </a:prstGeom>
          <a:noFill/>
        </p:spPr>
        <p:txBody>
          <a:bodyPr wrap="none" lIns="0" tIns="0" rIns="0" bIns="0" rtlCol="0">
            <a:spAutoFit/>
          </a:bodyPr>
          <a:lstStyle/>
          <a:p>
            <a:pPr algn="l"/>
            <a:r>
              <a:rPr lang="en-US" sz="1600" dirty="0">
                <a:latin typeface="Century Gothic" panose="020B0502020202020204" pitchFamily="34" charset="0"/>
              </a:rPr>
              <a:t>Source: NASA</a:t>
            </a:r>
          </a:p>
        </p:txBody>
      </p:sp>
    </p:spTree>
    <p:extLst>
      <p:ext uri="{BB962C8B-B14F-4D97-AF65-F5344CB8AC3E}">
        <p14:creationId xmlns:p14="http://schemas.microsoft.com/office/powerpoint/2010/main" val="352214103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3B239-A71F-B01D-8298-A842D9D463E3}"/>
              </a:ext>
            </a:extLst>
          </p:cNvPr>
          <p:cNvSpPr>
            <a:spLocks noGrp="1"/>
          </p:cNvSpPr>
          <p:nvPr>
            <p:ph type="title"/>
          </p:nvPr>
        </p:nvSpPr>
        <p:spPr/>
        <p:txBody>
          <a:bodyPr/>
          <a:lstStyle/>
          <a:p>
            <a:r>
              <a:rPr lang="en-US" dirty="0"/>
              <a:t>Facility Digital Model</a:t>
            </a:r>
          </a:p>
        </p:txBody>
      </p:sp>
      <p:sp>
        <p:nvSpPr>
          <p:cNvPr id="3" name="Content Placeholder 2">
            <a:extLst>
              <a:ext uri="{FF2B5EF4-FFF2-40B4-BE49-F238E27FC236}">
                <a16:creationId xmlns:a16="http://schemas.microsoft.com/office/drawing/2014/main" id="{0C97F92E-5A8F-8E8A-0FE9-1DBA8759904D}"/>
              </a:ext>
            </a:extLst>
          </p:cNvPr>
          <p:cNvSpPr>
            <a:spLocks noGrp="1"/>
          </p:cNvSpPr>
          <p:nvPr>
            <p:ph sz="quarter" idx="10"/>
          </p:nvPr>
        </p:nvSpPr>
        <p:spPr/>
        <p:txBody>
          <a:bodyPr/>
          <a:lstStyle/>
          <a:p>
            <a:r>
              <a:rPr lang="en-US" dirty="0"/>
              <a:t>Detailed digital scan of NTF circuit was taken in the mid-2010s</a:t>
            </a:r>
          </a:p>
          <a:p>
            <a:pPr lvl="1"/>
            <a:r>
              <a:rPr lang="en-US" dirty="0"/>
              <a:t>About 250 million points</a:t>
            </a:r>
          </a:p>
          <a:p>
            <a:pPr lvl="1"/>
            <a:r>
              <a:rPr lang="en-US" dirty="0"/>
              <a:t>Approximately 80% of the points are in the plenum </a:t>
            </a:r>
          </a:p>
          <a:p>
            <a:pPr lvl="1"/>
            <a:r>
              <a:rPr lang="en-US" dirty="0"/>
              <a:t>Significant work with </a:t>
            </a:r>
            <a:r>
              <a:rPr lang="en-US" dirty="0" err="1"/>
              <a:t>GeoMagic</a:t>
            </a:r>
            <a:r>
              <a:rPr lang="en-US" dirty="0"/>
              <a:t> used to generate CFD-ready surface geometry</a:t>
            </a:r>
          </a:p>
          <a:p>
            <a:r>
              <a:rPr lang="en-US" dirty="0"/>
              <a:t>High-speed leg geometry and model support hardware has been released</a:t>
            </a:r>
          </a:p>
        </p:txBody>
      </p:sp>
      <p:sp>
        <p:nvSpPr>
          <p:cNvPr id="4" name="Text Placeholder 3">
            <a:extLst>
              <a:ext uri="{FF2B5EF4-FFF2-40B4-BE49-F238E27FC236}">
                <a16:creationId xmlns:a16="http://schemas.microsoft.com/office/drawing/2014/main" id="{07C106D2-16BD-31F2-5AA0-2F7D790CE443}"/>
              </a:ext>
            </a:extLst>
          </p:cNvPr>
          <p:cNvSpPr>
            <a:spLocks noGrp="1"/>
          </p:cNvSpPr>
          <p:nvPr>
            <p:ph type="body" sz="quarter" idx="11"/>
          </p:nvPr>
        </p:nvSpPr>
        <p:spPr/>
        <p:txBody>
          <a:bodyPr/>
          <a:lstStyle/>
          <a:p>
            <a:endParaRPr lang="en-US"/>
          </a:p>
        </p:txBody>
      </p:sp>
      <p:pic>
        <p:nvPicPr>
          <p:cNvPr id="6" name="Picture 5" descr="A picture containing text, sky, outdoor, day&#10;&#10;AI-generated content may be incorrect.">
            <a:extLst>
              <a:ext uri="{FF2B5EF4-FFF2-40B4-BE49-F238E27FC236}">
                <a16:creationId xmlns:a16="http://schemas.microsoft.com/office/drawing/2014/main" id="{8036D02A-9C28-94A1-66EB-CBF8773A0E62}"/>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89886" y="3326724"/>
            <a:ext cx="5444565" cy="2570348"/>
          </a:xfrm>
          <a:prstGeom prst="rect">
            <a:avLst/>
          </a:prstGeom>
        </p:spPr>
      </p:pic>
      <p:sp>
        <p:nvSpPr>
          <p:cNvPr id="7" name="TextBox 6">
            <a:extLst>
              <a:ext uri="{FF2B5EF4-FFF2-40B4-BE49-F238E27FC236}">
                <a16:creationId xmlns:a16="http://schemas.microsoft.com/office/drawing/2014/main" id="{48DCA857-9D4E-6BE3-474F-08CE890B81B5}"/>
              </a:ext>
            </a:extLst>
          </p:cNvPr>
          <p:cNvSpPr txBox="1"/>
          <p:nvPr/>
        </p:nvSpPr>
        <p:spPr>
          <a:xfrm>
            <a:off x="389886" y="5897898"/>
            <a:ext cx="1668727" cy="246221"/>
          </a:xfrm>
          <a:prstGeom prst="rect">
            <a:avLst/>
          </a:prstGeom>
          <a:noFill/>
        </p:spPr>
        <p:txBody>
          <a:bodyPr wrap="none" lIns="0" tIns="0" rIns="0" bIns="0" rtlCol="0">
            <a:spAutoFit/>
          </a:bodyPr>
          <a:lstStyle/>
          <a:p>
            <a:r>
              <a:rPr lang="en-US" sz="1600" dirty="0">
                <a:latin typeface="Century Gothic" panose="020B0502020202020204" pitchFamily="34" charset="0"/>
              </a:rPr>
              <a:t>Point cloud data</a:t>
            </a:r>
          </a:p>
        </p:txBody>
      </p:sp>
      <p:pic>
        <p:nvPicPr>
          <p:cNvPr id="8" name="Picture 7" descr="Diagram&#10;&#10;AI-generated content may be incorrect.">
            <a:extLst>
              <a:ext uri="{FF2B5EF4-FFF2-40B4-BE49-F238E27FC236}">
                <a16:creationId xmlns:a16="http://schemas.microsoft.com/office/drawing/2014/main" id="{BAF1A5E4-13E4-BF22-85B2-DF2DE968E59A}"/>
              </a:ext>
            </a:extLst>
          </p:cNvPr>
          <p:cNvPicPr>
            <a:picLocks noChangeAspect="1"/>
          </p:cNvPicPr>
          <p:nvPr/>
        </p:nvPicPr>
        <p:blipFill>
          <a:blip r:embed="rId3"/>
          <a:stretch>
            <a:fillRect/>
          </a:stretch>
        </p:blipFill>
        <p:spPr>
          <a:xfrm>
            <a:off x="7034816" y="3326723"/>
            <a:ext cx="4691127" cy="2570347"/>
          </a:xfrm>
          <a:prstGeom prst="rect">
            <a:avLst/>
          </a:prstGeom>
        </p:spPr>
      </p:pic>
      <p:sp>
        <p:nvSpPr>
          <p:cNvPr id="9" name="TextBox 8">
            <a:extLst>
              <a:ext uri="{FF2B5EF4-FFF2-40B4-BE49-F238E27FC236}">
                <a16:creationId xmlns:a16="http://schemas.microsoft.com/office/drawing/2014/main" id="{E9F28668-9B07-409F-CB89-D6EA8C0AC41E}"/>
              </a:ext>
            </a:extLst>
          </p:cNvPr>
          <p:cNvSpPr txBox="1"/>
          <p:nvPr/>
        </p:nvSpPr>
        <p:spPr>
          <a:xfrm>
            <a:off x="7137433" y="5897070"/>
            <a:ext cx="4209486" cy="492443"/>
          </a:xfrm>
          <a:prstGeom prst="rect">
            <a:avLst/>
          </a:prstGeom>
          <a:noFill/>
        </p:spPr>
        <p:txBody>
          <a:bodyPr wrap="none" lIns="0" tIns="0" rIns="0" bIns="0" rtlCol="0">
            <a:spAutoFit/>
          </a:bodyPr>
          <a:lstStyle/>
          <a:p>
            <a:r>
              <a:rPr lang="en-US" sz="1600" dirty="0">
                <a:latin typeface="Century Gothic" panose="020B0502020202020204" pitchFamily="34" charset="0"/>
              </a:rPr>
              <a:t>Tunnel circuit, high speed leg (green), and</a:t>
            </a:r>
            <a:br>
              <a:rPr lang="en-US" sz="1600" dirty="0">
                <a:latin typeface="Century Gothic" panose="020B0502020202020204" pitchFamily="34" charset="0"/>
              </a:rPr>
            </a:br>
            <a:r>
              <a:rPr lang="en-US" sz="1600" dirty="0">
                <a:latin typeface="Century Gothic" panose="020B0502020202020204" pitchFamily="34" charset="0"/>
              </a:rPr>
              <a:t>plenum (blue)</a:t>
            </a:r>
          </a:p>
        </p:txBody>
      </p:sp>
    </p:spTree>
    <p:extLst>
      <p:ext uri="{BB962C8B-B14F-4D97-AF65-F5344CB8AC3E}">
        <p14:creationId xmlns:p14="http://schemas.microsoft.com/office/powerpoint/2010/main" val="72123485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theme/theme1.xml><?xml version="1.0" encoding="utf-8"?>
<a:theme xmlns:a="http://schemas.openxmlformats.org/drawingml/2006/main" name="Default Theme">
  <a:themeElements>
    <a:clrScheme name="AIAA Color Deck">
      <a:dk1>
        <a:srgbClr val="173D6E"/>
      </a:dk1>
      <a:lt1>
        <a:srgbClr val="FFFFFF"/>
      </a:lt1>
      <a:dk2>
        <a:srgbClr val="1F49FF"/>
      </a:dk2>
      <a:lt2>
        <a:srgbClr val="BBC5D7"/>
      </a:lt2>
      <a:accent1>
        <a:srgbClr val="C00000"/>
      </a:accent1>
      <a:accent2>
        <a:srgbClr val="00AA00"/>
      </a:accent2>
      <a:accent3>
        <a:srgbClr val="FF40FF"/>
      </a:accent3>
      <a:accent4>
        <a:srgbClr val="00FCFF"/>
      </a:accent4>
      <a:accent5>
        <a:srgbClr val="4BACC6"/>
      </a:accent5>
      <a:accent6>
        <a:srgbClr val="F79646"/>
      </a:accent6>
      <a:hlink>
        <a:srgbClr val="0000FF"/>
      </a:hlink>
      <a:folHlink>
        <a:srgbClr val="163D6E"/>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laza">
      <a:fillStyleLst>
        <a:solidFill>
          <a:schemeClr val="phClr"/>
        </a:solidFill>
        <a:gradFill rotWithShape="1">
          <a:gsLst>
            <a:gs pos="0">
              <a:schemeClr val="phClr">
                <a:tint val="100000"/>
                <a:shade val="60000"/>
                <a:satMod val="135000"/>
              </a:schemeClr>
            </a:gs>
            <a:gs pos="100000">
              <a:schemeClr val="phClr">
                <a:tint val="100000"/>
                <a:shade val="100000"/>
                <a:satMod val="135000"/>
              </a:schemeClr>
            </a:gs>
          </a:gsLst>
          <a:lin ang="16200000" scaled="1"/>
        </a:gradFill>
        <a:gradFill rotWithShape="1">
          <a:gsLst>
            <a:gs pos="0">
              <a:schemeClr val="phClr">
                <a:shade val="70000"/>
                <a:satMod val="120000"/>
              </a:schemeClr>
            </a:gs>
            <a:gs pos="35000">
              <a:schemeClr val="phClr">
                <a:shade val="100000"/>
                <a:satMod val="150000"/>
              </a:schemeClr>
            </a:gs>
            <a:gs pos="70000">
              <a:schemeClr val="phClr">
                <a:tint val="100000"/>
                <a:shade val="100000"/>
                <a:satMod val="200000"/>
                <a:greenMod val="100000"/>
              </a:schemeClr>
            </a:gs>
            <a:gs pos="100000">
              <a:schemeClr val="phClr">
                <a:tint val="100000"/>
                <a:shade val="100000"/>
                <a:satMod val="250000"/>
                <a:greenMod val="100000"/>
              </a:schemeClr>
            </a:gs>
          </a:gsLst>
          <a:lin ang="162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innerShdw blurRad="190500" dist="63500" dir="5400000">
              <a:srgbClr val="FFFFFF">
                <a:alpha val="65000"/>
              </a:srgbClr>
            </a:innerShdw>
          </a:effectLst>
          <a:scene3d>
            <a:camera prst="orthographicFront">
              <a:rot lat="0" lon="0" rev="0"/>
            </a:camera>
            <a:lightRig rig="twoPt" dir="r">
              <a:rot lat="0" lon="0" rev="6000000"/>
            </a:lightRig>
          </a:scene3d>
          <a:sp3d prstMaterial="matte">
            <a:bevelT w="0" h="0" prst="relaxedInset"/>
          </a:sp3d>
        </a:effectStyle>
        <a:effectStyle>
          <a:effectLst>
            <a:innerShdw blurRad="50800" dist="25400" dir="13500000">
              <a:srgbClr val="FFFFFF">
                <a:alpha val="75000"/>
              </a:srgbClr>
            </a:innerShdw>
            <a:outerShdw blurRad="88900" dist="38100" dir="6600000" sx="101000" sy="101000" rotWithShape="0">
              <a:srgbClr val="000000">
                <a:alpha val="50000"/>
              </a:srgbClr>
            </a:outerShdw>
          </a:effectLst>
          <a:scene3d>
            <a:camera prst="perspectiveFront" fov="3000000"/>
            <a:lightRig rig="morning" dir="tl">
              <a:rot lat="0" lon="0" rev="1800000"/>
            </a:lightRig>
          </a:scene3d>
          <a:sp3d contourW="38100" prstMaterial="softEdge">
            <a:bevelT w="25400" h="38100"/>
            <a:contourClr>
              <a:schemeClr val="phClr">
                <a:tint val="6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57150">
          <a:solidFill>
            <a:schemeClr val="tx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57150" cap="rnd" cmpd="sng">
          <a:solidFill>
            <a:srgbClr val="4F81BD"/>
          </a:solidFill>
          <a:tailEnd type="arrow"/>
        </a:ln>
      </a:spPr>
      <a:bodyPr/>
      <a:lstStyle/>
      <a:style>
        <a:lnRef idx="2">
          <a:schemeClr val="accent1"/>
        </a:lnRef>
        <a:fillRef idx="0">
          <a:schemeClr val="accent1"/>
        </a:fillRef>
        <a:effectRef idx="1">
          <a:schemeClr val="accent1"/>
        </a:effectRef>
        <a:fontRef idx="minor">
          <a:schemeClr val="tx1"/>
        </a:fontRef>
      </a:style>
    </a:lnDef>
    <a:txDef>
      <a:spPr>
        <a:noFill/>
      </a:spPr>
      <a:bodyPr wrap="none" lIns="0" tIns="0" rIns="0" bIns="0" rtlCol="0">
        <a:spAutoFit/>
      </a:bodyPr>
      <a:lstStyle>
        <a:defPPr algn="l">
          <a:defRPr sz="2000" dirty="0" err="1" smtClean="0">
            <a:latin typeface="Century Gothic" panose="020B0502020202020204"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Apothecary.thmx</Template>
  <TotalTime>51108</TotalTime>
  <Words>1249</Words>
  <Application>Microsoft Macintosh PowerPoint</Application>
  <PresentationFormat>Widescreen</PresentationFormat>
  <Paragraphs>194</Paragraphs>
  <Slides>24</Slides>
  <Notes>3</Notes>
  <HiddenSlides>0</HiddenSlides>
  <MMClips>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Calibri</vt:lpstr>
      <vt:lpstr>Century Gothic</vt:lpstr>
      <vt:lpstr>Courier New</vt:lpstr>
      <vt:lpstr>Helvetica</vt:lpstr>
      <vt:lpstr>Wingdings</vt:lpstr>
      <vt:lpstr>Wingdings 2</vt:lpstr>
      <vt:lpstr>Default Theme</vt:lpstr>
      <vt:lpstr>National Transonic Facility Public Geometry Release and Summary</vt:lpstr>
      <vt:lpstr>Outline</vt:lpstr>
      <vt:lpstr>Facility Overview</vt:lpstr>
      <vt:lpstr>Key Historical Dates</vt:lpstr>
      <vt:lpstr>History and Conceptual Design</vt:lpstr>
      <vt:lpstr>Configuration Selection</vt:lpstr>
      <vt:lpstr>Risk-Reduction Facilities</vt:lpstr>
      <vt:lpstr>Test Environment Challenges</vt:lpstr>
      <vt:lpstr>Facility Digital Model</vt:lpstr>
      <vt:lpstr>Key Common Research Model (CRM) Tests</vt:lpstr>
      <vt:lpstr>Coordinate Transformation Overview</vt:lpstr>
      <vt:lpstr>CRM Mounting Options</vt:lpstr>
      <vt:lpstr>Full-Span 2.7% CRM Coordinate Transformations</vt:lpstr>
      <vt:lpstr>Semispan 5.2% CRM Coordinate Transformations</vt:lpstr>
      <vt:lpstr>Semispan 2.7% CRM Coordinate Transformations</vt:lpstr>
      <vt:lpstr>High-Speed Leg and Plenum</vt:lpstr>
      <vt:lpstr>Geometry Download</vt:lpstr>
      <vt:lpstr>Geometry Overview</vt:lpstr>
      <vt:lpstr>Geometry Files (1/2)</vt:lpstr>
      <vt:lpstr>Geometry Files (2/2)</vt:lpstr>
      <vt:lpstr>DPW-8/AePW-4 Usage</vt:lpstr>
      <vt:lpstr>Conclusions</vt:lpstr>
      <vt:lpstr>Special Thanks</vt:lpstr>
      <vt:lpstr>PowerPoint Presentation</vt:lpstr>
    </vt:vector>
  </TitlesOfParts>
  <Manager/>
  <Company>University of Illinois</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Brent Pomeroy</dc:creator>
  <cp:keywords/>
  <dc:description/>
  <cp:lastModifiedBy>Pomeroy, Brent W (LARC-D301)</cp:lastModifiedBy>
  <cp:revision>3060</cp:revision>
  <cp:lastPrinted>2015-02-23T14:14:54Z</cp:lastPrinted>
  <dcterms:created xsi:type="dcterms:W3CDTF">2010-10-01T19:07:53Z</dcterms:created>
  <dcterms:modified xsi:type="dcterms:W3CDTF">2025-06-25T13:48:22Z</dcterms:modified>
  <cp:category/>
</cp:coreProperties>
</file>

<file path=docProps/thumbnail.jpeg>
</file>